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321" r:id="rId4"/>
    <p:sldId id="331" r:id="rId6"/>
    <p:sldId id="362" r:id="rId7"/>
    <p:sldId id="257" r:id="rId8"/>
    <p:sldId id="334" r:id="rId9"/>
    <p:sldId id="335" r:id="rId10"/>
    <p:sldId id="333" r:id="rId11"/>
    <p:sldId id="344" r:id="rId12"/>
    <p:sldId id="342" r:id="rId13"/>
    <p:sldId id="343" r:id="rId14"/>
    <p:sldId id="341" r:id="rId15"/>
    <p:sldId id="338" r:id="rId16"/>
    <p:sldId id="339" r:id="rId17"/>
    <p:sldId id="340" r:id="rId18"/>
    <p:sldId id="336" r:id="rId19"/>
    <p:sldId id="337" r:id="rId20"/>
    <p:sldId id="346" r:id="rId21"/>
    <p:sldId id="345" r:id="rId22"/>
    <p:sldId id="347" r:id="rId23"/>
    <p:sldId id="351" r:id="rId24"/>
    <p:sldId id="352" r:id="rId25"/>
    <p:sldId id="348" r:id="rId26"/>
    <p:sldId id="353" r:id="rId27"/>
    <p:sldId id="349" r:id="rId28"/>
    <p:sldId id="350" r:id="rId29"/>
    <p:sldId id="354" r:id="rId30"/>
    <p:sldId id="357" r:id="rId31"/>
    <p:sldId id="355" r:id="rId32"/>
    <p:sldId id="356" r:id="rId33"/>
    <p:sldId id="358" r:id="rId34"/>
    <p:sldId id="359" r:id="rId35"/>
    <p:sldId id="360" r:id="rId36"/>
    <p:sldId id="361" r:id="rId37"/>
    <p:sldId id="365" r:id="rId38"/>
    <p:sldId id="364" r:id="rId39"/>
    <p:sldId id="305" r:id="rId40"/>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t>Finance Act 2019. (difference of OR). </a:t>
            </a:r>
            <a:endParaRPr lang="en-US"/>
          </a:p>
          <a:p>
            <a:endParaRPr lang="en-US"/>
          </a:p>
          <a:p>
            <a:r>
              <a:rPr lang="en-US"/>
              <a:t>Predicate offence - Schedule offence. </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t>SEBI Act- Insider trader information. Wildlife (Elephant tusk trading, ivory trading). </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pPr marL="1371600" lvl="3" indent="457200"/>
            <a:r>
              <a:rPr lang="en-US" altLang="en-US"/>
              <a:t>Meaning of the suspicious transactions. </a:t>
            </a:r>
            <a:endParaRPr lang="en-US" altLang="en-US"/>
          </a:p>
          <a:p>
            <a:pPr marL="1371600" lvl="3" indent="457200"/>
            <a:r>
              <a:rPr lang="en-US" altLang="en-US"/>
              <a:t>The transaction involves proceeds of crime, or</a:t>
            </a:r>
            <a:endParaRPr lang="en-US" altLang="en-US"/>
          </a:p>
          <a:p>
            <a:r>
              <a:rPr lang="en-US" altLang="en-US"/>
              <a:t>		The funds appear to be derived from illegal activity, or</a:t>
            </a:r>
            <a:endParaRPr lang="en-US" altLang="en-US"/>
          </a:p>
          <a:p>
            <a:r>
              <a:rPr lang="en-US" altLang="en-US"/>
              <a:t>		The transaction has no apparent economic or lawful purpose, or</a:t>
            </a:r>
            <a:endParaRPr lang="en-US" altLang="en-US"/>
          </a:p>
          <a:p>
            <a:r>
              <a:rPr lang="en-US" altLang="en-US"/>
              <a:t>		It is structured to avoid reporting thresholds.</a:t>
            </a:r>
            <a:endParaRPr lang="en-US" altLang="en-US"/>
          </a:p>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t>SFT- Specified financial transaction. </a:t>
            </a:r>
            <a:endParaRPr lang="en-US"/>
          </a:p>
          <a:p>
            <a:r>
              <a:rPr lang="en-US"/>
              <a:t>STR- Suspicious transaction report. </a:t>
            </a:r>
            <a:endParaRPr lang="en-US"/>
          </a:p>
          <a:p>
            <a:r>
              <a:rPr lang="en-US"/>
              <a:t>CTR- Cash transaction report. </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t>Section 269SS and 269T and 269ST is not enough. </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sym typeface="+mn-ea"/>
              </a:rPr>
              <a:t>There is no predicate offence with respect to Income tax and GST laws, therefore, PMLA may run parallel to tax or GST proceedings, having independent jurisdiction.</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t>Circular trading happening. </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t>Section 1(3) of GST 22.06.2017, 01.07.2017. </a:t>
            </a:r>
            <a:endParaRPr lang="en-US"/>
          </a:p>
          <a:p>
            <a:r>
              <a:rPr lang="en-US"/>
              <a:t>Section 9(2) - Petroluem products. </a:t>
            </a:r>
            <a:endParaRPr lang="en-US"/>
          </a:p>
          <a:p>
            <a:r>
              <a:rPr lang="en-US"/>
              <a:t>Section 51 - TDS </a:t>
            </a:r>
            <a:endParaRPr lang="en-US"/>
          </a:p>
          <a:p>
            <a:r>
              <a:rPr lang="en-US"/>
              <a:t>Section 52 - E commerce (TCS collections). (1 years after formulation). </a:t>
            </a:r>
            <a:endParaRPr lang="en-US"/>
          </a:p>
          <a:p>
            <a:r>
              <a:rPr lang="en-US"/>
              <a:t>Income Tax. </a:t>
            </a:r>
            <a:endParaRPr lang="en-US"/>
          </a:p>
          <a:p>
            <a:endParaRPr lang="en-US"/>
          </a:p>
          <a:p>
            <a:r>
              <a:rPr lang="en-US"/>
              <a:t>Section 151A of the FAO vs JAO. </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a:t>Why the PMLA is necessary - terror financing and NDPS cases. </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US">
                <a:sym typeface="+mn-ea"/>
              </a:rPr>
              <a:t>Financial activity are done with cool calculations and not with the heat of moment. Action done in heat of the moment are easier for investigation agencies. (Police or CBI). </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sym typeface="+mn-ea"/>
              </a:rPr>
              <a:t>ED director - Rahul Navin, IRS 1993 Batch.</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sym typeface="+mn-ea"/>
              </a:rPr>
              <a:t>Making is extraterritorial provision. (Wide view is affirmed by vijay madanlal choudary (2022)). </a:t>
            </a:r>
            <a:endParaRPr lang="en-US"/>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US">
                <a:sym typeface="+mn-ea"/>
              </a:rPr>
              <a:t>The term “knowlingly” is a key, absence of mens rea distinguishs negligence from complicity. </a:t>
            </a:r>
            <a:endParaRPr lang="en-US" altLang="en-US">
              <a:sym typeface="+mn-ea"/>
            </a:endParaRPr>
          </a:p>
          <a:p>
            <a:r>
              <a:rPr lang="en-US"/>
              <a:t>Income tax (chapter 22 governs section 275A to 280D). Willful attempt to evade tax, making false statement in verification. GST - section 132 of CGST act. Supply of goods/service without invoice, issuing invoice without supply leading to wrongful ITC. Availing ITC using fake invoice. </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665" y="1529715"/>
            <a:ext cx="11743690" cy="2387600"/>
          </a:xfrm>
        </p:spPr>
        <p:txBody>
          <a:bodyPr>
            <a:normAutofit/>
          </a:bodyPr>
          <a:lstStyle/>
          <a:p>
            <a:r>
              <a:rPr lang="en-US" sz="5400" b="1" dirty="0">
                <a:solidFill>
                  <a:schemeClr val="accent1">
                    <a:lumMod val="50000"/>
                  </a:schemeClr>
                </a:solidFill>
                <a:latin typeface="Arial Bold" panose="020B0604020202090204" charset="0"/>
                <a:cs typeface="Arial Bold" panose="020B0604020202090204" charset="0"/>
              </a:rPr>
              <a:t>Combating ML and Evolving Role of Professionals.  </a:t>
            </a:r>
            <a:endParaRPr lang="en-US" sz="5400" b="1" dirty="0">
              <a:solidFill>
                <a:schemeClr val="accent1">
                  <a:lumMod val="50000"/>
                </a:schemeClr>
              </a:solidFill>
              <a:latin typeface="Arial Bold" panose="020B0604020202090204" charset="0"/>
              <a:cs typeface="Arial Bold" panose="020B0604020202090204" charset="0"/>
            </a:endParaRPr>
          </a:p>
        </p:txBody>
      </p:sp>
      <p:sp>
        <p:nvSpPr>
          <p:cNvPr id="3" name="Subtitle 2"/>
          <p:cNvSpPr>
            <a:spLocks noGrp="1"/>
          </p:cNvSpPr>
          <p:nvPr>
            <p:ph type="subTitle" idx="1"/>
          </p:nvPr>
        </p:nvSpPr>
        <p:spPr>
          <a:xfrm>
            <a:off x="1392555" y="4886008"/>
            <a:ext cx="9144000" cy="1655762"/>
          </a:xfrm>
        </p:spPr>
        <p:txBody>
          <a:bodyPr>
            <a:normAutofit lnSpcReduction="20000"/>
          </a:bodyPr>
          <a:lstStyle/>
          <a:p>
            <a:r>
              <a:rPr lang="en-US" dirty="0">
                <a:latin typeface="Arial Regular" panose="020B0604020202090204" charset="0"/>
                <a:cs typeface="Arial Regular" panose="020B0604020202090204" charset="0"/>
              </a:rPr>
              <a:t>ADV. (CA) SHIKHAR GARG</a:t>
            </a:r>
            <a:endParaRPr lang="en-US" dirty="0">
              <a:latin typeface="Arial Regular" panose="020B0604020202090204" charset="0"/>
              <a:cs typeface="Arial Regular" panose="020B0604020202090204" charset="0"/>
            </a:endParaRPr>
          </a:p>
          <a:p>
            <a:r>
              <a:rPr lang="en-US" dirty="0">
                <a:latin typeface="Arial Regular" panose="020B0604020202090204" charset="0"/>
                <a:cs typeface="Arial Regular" panose="020B0604020202090204" charset="0"/>
              </a:rPr>
              <a:t>M.COM, LLB, CA, CPA (USA). </a:t>
            </a:r>
            <a:endParaRPr lang="en-US" dirty="0">
              <a:latin typeface="Arial Regular" panose="020B0604020202090204" charset="0"/>
              <a:cs typeface="Arial Regular" panose="020B0604020202090204" charset="0"/>
            </a:endParaRPr>
          </a:p>
          <a:p>
            <a:r>
              <a:rPr lang="en-US" dirty="0">
                <a:latin typeface="Arial Regular" panose="020B0604020202090204" charset="0"/>
                <a:cs typeface="Arial Regular" panose="020B0604020202090204" charset="0"/>
              </a:rPr>
              <a:t>Mobile - 9013265820</a:t>
            </a:r>
            <a:endParaRPr lang="en-US" dirty="0">
              <a:latin typeface="Arial Regular" panose="020B0604020202090204" charset="0"/>
              <a:cs typeface="Arial Regular" panose="020B0604020202090204" charset="0"/>
            </a:endParaRPr>
          </a:p>
          <a:p>
            <a:r>
              <a:rPr lang="en-US" dirty="0">
                <a:latin typeface="Arial Regular" panose="020B0604020202090204" charset="0"/>
                <a:cs typeface="Arial Regular" panose="020B0604020202090204" charset="0"/>
              </a:rPr>
              <a:t>Email - cashikhargarg@gmail.com</a:t>
            </a:r>
            <a:endParaRPr lang="en-US" dirty="0">
              <a:latin typeface="Arial Regular" panose="020B0604020202090204" charset="0"/>
              <a:cs typeface="Arial Regular" panose="020B0604020202090204" charset="0"/>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29565" y="365125"/>
            <a:ext cx="5732780" cy="1325880"/>
          </a:xfrm>
        </p:spPr>
        <p:txBody>
          <a:bodyPr>
            <a:normAutofit fontScale="90000"/>
          </a:bodyPr>
          <a:p>
            <a:r>
              <a:rPr lang="en-US" sz="5300" b="1" u="sng" dirty="0">
                <a:solidFill>
                  <a:schemeClr val="accent1">
                    <a:lumMod val="50000"/>
                  </a:schemeClr>
                </a:solidFill>
                <a:latin typeface="Arial Bold" panose="020B0604020202090204" charset="0"/>
                <a:cs typeface="Arial Bold" panose="020B0604020202090204" charset="0"/>
              </a:rPr>
              <a:t>Govt. official case in Bihar</a:t>
            </a:r>
            <a:r>
              <a:rPr lang="en-US"/>
              <a:t> </a:t>
            </a:r>
            <a:endParaRPr lang="en-US"/>
          </a:p>
        </p:txBody>
      </p:sp>
      <p:sp>
        <p:nvSpPr>
          <p:cNvPr id="3" name="Content Placeholder 2"/>
          <p:cNvSpPr>
            <a:spLocks noGrp="1"/>
          </p:cNvSpPr>
          <p:nvPr>
            <p:ph idx="1"/>
          </p:nvPr>
        </p:nvSpPr>
        <p:spPr>
          <a:xfrm>
            <a:off x="329565" y="1691005"/>
            <a:ext cx="5224145" cy="4755515"/>
          </a:xfrm>
        </p:spPr>
        <p:txBody>
          <a:bodyPr>
            <a:noAutofit/>
          </a:bodyPr>
          <a:p>
            <a:pPr marL="0" indent="0" algn="l">
              <a:buNone/>
            </a:pPr>
            <a:endParaRPr lang="en-US" sz="1600"/>
          </a:p>
          <a:p>
            <a:pPr marL="0" indent="0" algn="l">
              <a:buNone/>
            </a:pPr>
            <a:r>
              <a:rPr lang="en-US" sz="2000"/>
              <a:t>Mr. A is a senior official in central govt. deputed in Bihar govt. During his tenure, 90 crores of PUC was amassed primarily via kickbacks from contractors. </a:t>
            </a:r>
            <a:endParaRPr lang="en-US" sz="2000"/>
          </a:p>
          <a:p>
            <a:pPr marL="0" indent="0" algn="l">
              <a:buNone/>
            </a:pPr>
            <a:endParaRPr lang="en-US" sz="2000"/>
          </a:p>
          <a:p>
            <a:pPr marL="0" indent="0" algn="l">
              <a:buNone/>
            </a:pPr>
            <a:r>
              <a:rPr lang="en-US" sz="2000"/>
              <a:t>That amount was invested in share market and immovable property. </a:t>
            </a:r>
            <a:endParaRPr lang="en-US" sz="2000"/>
          </a:p>
          <a:p>
            <a:pPr marL="0" indent="0" algn="l">
              <a:buNone/>
            </a:pPr>
            <a:endParaRPr lang="en-US" sz="2000"/>
          </a:p>
          <a:p>
            <a:pPr marL="0" indent="0" algn="l">
              <a:buNone/>
            </a:pPr>
            <a:r>
              <a:rPr lang="en-US" sz="2000"/>
              <a:t>ED prosecuted conducted search at more than 70 places. ED arrested 11 individuals, attach property worth 24 crores apart from cash and luxury watches. </a:t>
            </a:r>
            <a:endParaRPr lang="en-US" sz="2000"/>
          </a:p>
        </p:txBody>
      </p:sp>
      <p:pic>
        <p:nvPicPr>
          <p:cNvPr id="4" name="Picture 3" descr="Screenshot 2025-10-16 at 11.50.17 AM"/>
          <p:cNvPicPr>
            <a:picLocks noChangeAspect="1"/>
          </p:cNvPicPr>
          <p:nvPr/>
        </p:nvPicPr>
        <p:blipFill>
          <a:blip r:embed="rId1"/>
          <a:stretch>
            <a:fillRect/>
          </a:stretch>
        </p:blipFill>
        <p:spPr>
          <a:xfrm>
            <a:off x="6061710" y="255270"/>
            <a:ext cx="5617210" cy="60356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41325" y="313690"/>
            <a:ext cx="10515600" cy="1325563"/>
          </a:xfrm>
        </p:spPr>
        <p:txBody>
          <a:bodyPr/>
          <a:p>
            <a:r>
              <a:rPr lang="en-US" sz="5300" b="1" u="sng" dirty="0">
                <a:solidFill>
                  <a:schemeClr val="accent1">
                    <a:lumMod val="50000"/>
                  </a:schemeClr>
                </a:solidFill>
                <a:latin typeface="Arial Bold" panose="020B0604020202090204" charset="0"/>
                <a:cs typeface="Arial Bold" panose="020B0604020202090204" charset="0"/>
              </a:rPr>
              <a:t>MUDA case</a:t>
            </a:r>
            <a:endParaRPr lang="en-US"/>
          </a:p>
        </p:txBody>
      </p:sp>
      <p:sp>
        <p:nvSpPr>
          <p:cNvPr id="3" name="Content Placeholder 2"/>
          <p:cNvSpPr>
            <a:spLocks noGrp="1"/>
          </p:cNvSpPr>
          <p:nvPr>
            <p:ph idx="1"/>
          </p:nvPr>
        </p:nvSpPr>
        <p:spPr>
          <a:xfrm>
            <a:off x="441325" y="1470025"/>
            <a:ext cx="10912475" cy="5107305"/>
          </a:xfrm>
        </p:spPr>
        <p:txBody>
          <a:bodyPr>
            <a:noAutofit/>
          </a:bodyPr>
          <a:p>
            <a:pPr marL="0" indent="0" algn="just">
              <a:buNone/>
            </a:pPr>
            <a:r>
              <a:rPr lang="en-US" sz="2000">
                <a:latin typeface="Arial Regular" panose="020B0604020202090204" charset="0"/>
                <a:cs typeface="Arial Regular" panose="020B0604020202090204" charset="0"/>
              </a:rPr>
              <a:t>Cases initiated by illegal allotment of sites by the officers </a:t>
            </a:r>
            <a:endParaRPr lang="en-US" sz="2000">
              <a:latin typeface="Arial Regular" panose="020B0604020202090204" charset="0"/>
              <a:cs typeface="Arial Regular" panose="020B0604020202090204" charset="0"/>
            </a:endParaRPr>
          </a:p>
          <a:p>
            <a:pPr marL="0" indent="0" algn="just">
              <a:buNone/>
            </a:pPr>
            <a:r>
              <a:rPr lang="en-US" sz="2000">
                <a:latin typeface="Arial Regular" panose="020B0604020202090204" charset="0"/>
                <a:cs typeface="Arial Regular" panose="020B0604020202090204" charset="0"/>
              </a:rPr>
              <a:t>of  Mysore urban development authority. (MUDA). </a:t>
            </a:r>
            <a:endParaRPr lang="en-US" sz="2000">
              <a:latin typeface="Arial Regular" panose="020B0604020202090204" charset="0"/>
              <a:cs typeface="Arial Regular" panose="020B0604020202090204" charset="0"/>
            </a:endParaRPr>
          </a:p>
          <a:p>
            <a:pPr marL="0" indent="0" algn="just">
              <a:buNone/>
            </a:pPr>
            <a:endParaRPr lang="en-US" sz="2000">
              <a:latin typeface="Arial Regular" panose="020B0604020202090204" charset="0"/>
              <a:cs typeface="Arial Regular" panose="020B0604020202090204" charset="0"/>
            </a:endParaRPr>
          </a:p>
          <a:p>
            <a:pPr marL="0" indent="0" algn="just">
              <a:buNone/>
            </a:pPr>
            <a:r>
              <a:rPr lang="en-US" sz="2000">
                <a:latin typeface="Arial Regular" panose="020B0604020202090204" charset="0"/>
                <a:cs typeface="Arial Regular" panose="020B0604020202090204" charset="0"/>
              </a:rPr>
              <a:t>Investigation revealed that a total of 1045 sites having</a:t>
            </a:r>
            <a:endParaRPr lang="en-US" sz="2000">
              <a:latin typeface="Arial Regular" panose="020B0604020202090204" charset="0"/>
              <a:cs typeface="Arial Regular" panose="020B0604020202090204" charset="0"/>
            </a:endParaRPr>
          </a:p>
          <a:p>
            <a:pPr marL="0" indent="0" algn="just">
              <a:buNone/>
            </a:pPr>
            <a:r>
              <a:rPr lang="en-US" sz="2000">
                <a:latin typeface="Arial Regular" panose="020B0604020202090204" charset="0"/>
                <a:cs typeface="Arial Regular" panose="020B0604020202090204" charset="0"/>
              </a:rPr>
              <a:t>market value of 700 crores was illegally alloted in </a:t>
            </a:r>
            <a:endParaRPr lang="en-US" sz="2000">
              <a:latin typeface="Arial Regular" panose="020B0604020202090204" charset="0"/>
              <a:cs typeface="Arial Regular" panose="020B0604020202090204" charset="0"/>
            </a:endParaRPr>
          </a:p>
          <a:p>
            <a:pPr marL="0" indent="0" algn="just">
              <a:buNone/>
            </a:pPr>
            <a:r>
              <a:rPr lang="en-US" sz="2000">
                <a:latin typeface="Arial Regular" panose="020B0604020202090204" charset="0"/>
                <a:cs typeface="Arial Regular" panose="020B0604020202090204" charset="0"/>
              </a:rPr>
              <a:t>contravention of statutory guildlines. </a:t>
            </a:r>
            <a:endParaRPr lang="en-US" sz="2000">
              <a:latin typeface="Arial Regular" panose="020B0604020202090204" charset="0"/>
              <a:cs typeface="Arial Regular" panose="020B0604020202090204" charset="0"/>
            </a:endParaRPr>
          </a:p>
          <a:p>
            <a:pPr marL="0" indent="0" algn="just">
              <a:buNone/>
            </a:pPr>
            <a:endParaRPr lang="en-US" sz="2000">
              <a:latin typeface="Arial Regular" panose="020B0604020202090204" charset="0"/>
              <a:cs typeface="Arial Regular" panose="020B0604020202090204" charset="0"/>
            </a:endParaRPr>
          </a:p>
          <a:p>
            <a:pPr marL="0" indent="0" algn="just">
              <a:buNone/>
            </a:pPr>
            <a:r>
              <a:rPr lang="en-US" sz="2000">
                <a:latin typeface="Arial Regular" panose="020B0604020202090204" charset="0"/>
                <a:cs typeface="Arial Regular" panose="020B0604020202090204" charset="0"/>
              </a:rPr>
              <a:t>Deep rooted nexus with sites allotment with estate</a:t>
            </a:r>
            <a:endParaRPr lang="en-US" sz="2000">
              <a:latin typeface="Arial Regular" panose="020B0604020202090204" charset="0"/>
              <a:cs typeface="Arial Regular" panose="020B0604020202090204" charset="0"/>
            </a:endParaRPr>
          </a:p>
          <a:p>
            <a:pPr marL="0" indent="0" algn="just">
              <a:buNone/>
            </a:pPr>
            <a:r>
              <a:rPr lang="en-US" sz="2000">
                <a:latin typeface="Arial Regular" panose="020B0604020202090204" charset="0"/>
                <a:cs typeface="Arial Regular" panose="020B0604020202090204" charset="0"/>
              </a:rPr>
              <a:t>business were found. Illegal gratification was generated  </a:t>
            </a:r>
            <a:endParaRPr lang="en-US" sz="2000">
              <a:latin typeface="Arial Regular" panose="020B0604020202090204" charset="0"/>
              <a:cs typeface="Arial Regular" panose="020B0604020202090204" charset="0"/>
            </a:endParaRPr>
          </a:p>
          <a:p>
            <a:pPr marL="0" indent="0" algn="just">
              <a:buNone/>
            </a:pPr>
            <a:r>
              <a:rPr lang="en-US" sz="2000">
                <a:latin typeface="Arial Regular" panose="020B0604020202090204" charset="0"/>
                <a:cs typeface="Arial Regular" panose="020B0604020202090204" charset="0"/>
              </a:rPr>
              <a:t>in cash. Such PUC was layers via gift deed via </a:t>
            </a:r>
            <a:endParaRPr lang="en-US" sz="2000">
              <a:latin typeface="Arial Regular" panose="020B0604020202090204" charset="0"/>
              <a:cs typeface="Arial Regular" panose="020B0604020202090204" charset="0"/>
            </a:endParaRPr>
          </a:p>
          <a:p>
            <a:pPr marL="0" indent="0" algn="just">
              <a:buNone/>
            </a:pPr>
            <a:r>
              <a:rPr lang="en-US" sz="2000">
                <a:latin typeface="Arial Regular" panose="020B0604020202090204" charset="0"/>
                <a:cs typeface="Arial Regular" panose="020B0604020202090204" charset="0"/>
              </a:rPr>
              <a:t>sham GOP and projecting the profits as income. </a:t>
            </a:r>
            <a:endParaRPr lang="en-US" sz="2000">
              <a:latin typeface="Arial Regular" panose="020B0604020202090204" charset="0"/>
              <a:cs typeface="Arial Regular" panose="020B0604020202090204" charset="0"/>
            </a:endParaRPr>
          </a:p>
          <a:p>
            <a:pPr marL="0" indent="0" algn="just">
              <a:buNone/>
            </a:pPr>
            <a:r>
              <a:rPr lang="en-US" sz="2000">
                <a:latin typeface="Arial Regular" panose="020B0604020202090204" charset="0"/>
                <a:cs typeface="Arial Regular" panose="020B0604020202090204" charset="0"/>
              </a:rPr>
              <a:t>ED attached 82 sites worth more than </a:t>
            </a:r>
            <a:r>
              <a:rPr lang="en-US" sz="2000"/>
              <a:t>300 crores. </a:t>
            </a:r>
            <a:endParaRPr lang="en-US" sz="2000"/>
          </a:p>
        </p:txBody>
      </p:sp>
      <p:pic>
        <p:nvPicPr>
          <p:cNvPr id="4" name="Picture 3" descr="Screenshot 2025-10-16 at 12.07.01 PM"/>
          <p:cNvPicPr>
            <a:picLocks noChangeAspect="1"/>
          </p:cNvPicPr>
          <p:nvPr/>
        </p:nvPicPr>
        <p:blipFill>
          <a:blip r:embed="rId1"/>
          <a:stretch>
            <a:fillRect/>
          </a:stretch>
        </p:blipFill>
        <p:spPr>
          <a:xfrm>
            <a:off x="6949440" y="977265"/>
            <a:ext cx="5242560" cy="569341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650875"/>
            <a:ext cx="10515600" cy="5526405"/>
          </a:xfrm>
        </p:spPr>
        <p:txBody>
          <a:bodyPr/>
          <a:p>
            <a:endParaRPr lang="en-US"/>
          </a:p>
          <a:p>
            <a:endParaRPr lang="en-US"/>
          </a:p>
          <a:p>
            <a:endParaRPr lang="en-US"/>
          </a:p>
          <a:p>
            <a:pPr marL="0" indent="0">
              <a:buNone/>
            </a:pPr>
            <a:r>
              <a:rPr lang="en-US" sz="5300" b="1" u="sng" dirty="0">
                <a:solidFill>
                  <a:schemeClr val="accent1">
                    <a:lumMod val="50000"/>
                  </a:schemeClr>
                </a:solidFill>
                <a:latin typeface="Arial Bold" panose="020B0604020202090204" charset="0"/>
                <a:ea typeface="+mj-ea"/>
                <a:cs typeface="Arial Bold" panose="020B0604020202090204" charset="0"/>
              </a:rPr>
              <a:t>Few examples of Restitution Cases</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4000" b="1" u="sng" dirty="0">
                <a:solidFill>
                  <a:schemeClr val="accent1">
                    <a:lumMod val="50000"/>
                  </a:schemeClr>
                </a:solidFill>
                <a:latin typeface="Arial Bold" panose="020B0604020202090204" charset="0"/>
                <a:cs typeface="Arial Bold" panose="020B0604020202090204" charset="0"/>
              </a:rPr>
              <a:t>SRS Group Case</a:t>
            </a:r>
            <a:endParaRPr lang="en-US"/>
          </a:p>
        </p:txBody>
      </p:sp>
      <p:sp>
        <p:nvSpPr>
          <p:cNvPr id="3" name="Content Placeholder 2"/>
          <p:cNvSpPr>
            <a:spLocks noGrp="1"/>
          </p:cNvSpPr>
          <p:nvPr>
            <p:ph idx="1"/>
          </p:nvPr>
        </p:nvSpPr>
        <p:spPr/>
        <p:txBody>
          <a:bodyPr>
            <a:normAutofit lnSpcReduction="10000"/>
          </a:bodyPr>
          <a:p>
            <a:pPr algn="just"/>
            <a:r>
              <a:rPr lang="en-US">
                <a:latin typeface="Arial Regular" panose="020B0604020202090204" charset="0"/>
                <a:cs typeface="Arial Regular" panose="020B0604020202090204" charset="0"/>
              </a:rPr>
              <a:t>SRS Group led by chairman and managing director Anil Jindal cheated thousands of investors. The Group took loans from them and siphoned off the funds in shell companies. No formal agreement was made, unsigned receipts were issued.</a:t>
            </a:r>
            <a:endParaRPr lang="en-US">
              <a:latin typeface="Arial Regular" panose="020B0604020202090204" charset="0"/>
              <a:cs typeface="Arial Regular" panose="020B0604020202090204" charset="0"/>
            </a:endParaRPr>
          </a:p>
          <a:p>
            <a:pPr marL="0" indent="0" algn="just">
              <a:buNone/>
            </a:pPr>
            <a:endParaRPr lang="en-US">
              <a:latin typeface="Arial Regular" panose="020B0604020202090204" charset="0"/>
              <a:cs typeface="Arial Regular" panose="020B0604020202090204" charset="0"/>
            </a:endParaRPr>
          </a:p>
          <a:p>
            <a:pPr algn="just"/>
            <a:r>
              <a:rPr lang="en-US">
                <a:latin typeface="Arial Regular" panose="020B0604020202090204" charset="0"/>
                <a:cs typeface="Arial Regular" panose="020B0604020202090204" charset="0"/>
              </a:rPr>
              <a:t>The ED attached worth thousands of crores of assets in the name of the directors of the group. The Hon’ble Tribunal verified the hundreds of claims of the hombuyers. 78 genuine cases were identified. The Tribunal approved the released to 20 flats in the name of SRS group worth 20 crores to the claim buyers.     </a:t>
            </a:r>
            <a:endParaRPr lang="en-US">
              <a:latin typeface="Arial Regular" panose="020B0604020202090204" charset="0"/>
              <a:cs typeface="Arial Regular" panose="020B0604020202090204" charset="0"/>
            </a:endParaRPr>
          </a:p>
          <a:p>
            <a:pPr algn="just"/>
            <a:endParaRPr lang="en-US">
              <a:latin typeface="Arial Regular" panose="020B0604020202090204" charset="0"/>
              <a:cs typeface="Arial Regular" panose="020B0604020202090204" charset="0"/>
            </a:endParaRPr>
          </a:p>
          <a:p>
            <a:pPr marL="0" indent="0" algn="just">
              <a:buNone/>
            </a:pPr>
            <a:endParaRPr lang="en-US">
              <a:latin typeface="Arial Regular" panose="020B0604020202090204" charset="0"/>
              <a:cs typeface="Arial Regular" panose="020B060402020209020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4000" b="1" u="sng" dirty="0">
                <a:solidFill>
                  <a:schemeClr val="accent1">
                    <a:lumMod val="50000"/>
                  </a:schemeClr>
                </a:solidFill>
                <a:latin typeface="Arial Bold" panose="020B0604020202090204" charset="0"/>
                <a:cs typeface="Arial Bold" panose="020B0604020202090204" charset="0"/>
              </a:rPr>
              <a:t>Rose Valley Chit Fund scam</a:t>
            </a:r>
            <a:endParaRPr lang="en-US"/>
          </a:p>
        </p:txBody>
      </p:sp>
      <p:sp>
        <p:nvSpPr>
          <p:cNvPr id="3" name="Content Placeholder 2"/>
          <p:cNvSpPr>
            <a:spLocks noGrp="1"/>
          </p:cNvSpPr>
          <p:nvPr>
            <p:ph idx="1"/>
          </p:nvPr>
        </p:nvSpPr>
        <p:spPr/>
        <p:txBody>
          <a:bodyPr/>
          <a:p>
            <a:pPr algn="just"/>
            <a:r>
              <a:rPr lang="en-US">
                <a:latin typeface="Arial Regular" panose="020B0604020202090204" charset="0"/>
                <a:cs typeface="Arial Regular" panose="020B0604020202090204" charset="0"/>
              </a:rPr>
              <a:t>It is one of the largest financial fraud in India, thousands of investors were defrauded. The defrauded investors filed a petition at Calcutta High Court for restitution of funds attached by ED. High Court constituted an Asset Disposal Committee (ADC) for redresal of fraud. </a:t>
            </a:r>
            <a:endParaRPr lang="en-US">
              <a:latin typeface="Arial Regular" panose="020B0604020202090204" charset="0"/>
              <a:cs typeface="Arial Regular" panose="020B0604020202090204" charset="0"/>
            </a:endParaRPr>
          </a:p>
          <a:p>
            <a:pPr marL="0" indent="0" algn="just">
              <a:buNone/>
            </a:pPr>
            <a:endParaRPr lang="en-US">
              <a:latin typeface="Arial Regular" panose="020B0604020202090204" charset="0"/>
              <a:cs typeface="Arial Regular" panose="020B0604020202090204" charset="0"/>
            </a:endParaRPr>
          </a:p>
          <a:p>
            <a:pPr algn="just"/>
            <a:r>
              <a:rPr lang="en-US">
                <a:latin typeface="Arial Regular" panose="020B0604020202090204" charset="0"/>
                <a:cs typeface="Arial Regular" panose="020B0604020202090204" charset="0"/>
              </a:rPr>
              <a:t>More than 31 lakhs claim where submitted to ADC, as on 31.03.2015, more than 1.5 lakhs investors have been restored the claims of over 538 crores. </a:t>
            </a:r>
            <a:endParaRPr lang="en-US">
              <a:latin typeface="Arial Regular" panose="020B0604020202090204" charset="0"/>
              <a:cs typeface="Arial Regular" panose="020B0604020202090204" charset="0"/>
            </a:endParaRPr>
          </a:p>
          <a:p>
            <a:pPr marL="0" indent="0" algn="just">
              <a:buNone/>
            </a:pPr>
            <a:endParaRPr lang="en-US">
              <a:latin typeface="Arial Regular" panose="020B0604020202090204" charset="0"/>
              <a:cs typeface="Arial Regular" panose="020B06040202020902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4000" b="1" u="sng" dirty="0">
                <a:solidFill>
                  <a:schemeClr val="accent1">
                    <a:lumMod val="50000"/>
                  </a:schemeClr>
                </a:solidFill>
                <a:latin typeface="Arial Bold" panose="020B0604020202090204" charset="0"/>
                <a:cs typeface="Arial Bold" panose="020B0604020202090204" charset="0"/>
              </a:rPr>
              <a:t>Gitanjali Gems Fraud </a:t>
            </a:r>
            <a:endParaRPr lang="en-US"/>
          </a:p>
        </p:txBody>
      </p:sp>
      <p:sp>
        <p:nvSpPr>
          <p:cNvPr id="3" name="Content Placeholder 2"/>
          <p:cNvSpPr>
            <a:spLocks noGrp="1"/>
          </p:cNvSpPr>
          <p:nvPr>
            <p:ph idx="1"/>
          </p:nvPr>
        </p:nvSpPr>
        <p:spPr/>
        <p:txBody>
          <a:bodyPr>
            <a:normAutofit lnSpcReduction="10000"/>
          </a:bodyPr>
          <a:p>
            <a:pPr algn="just">
              <a:buClrTx/>
              <a:buSzTx/>
            </a:pPr>
            <a:r>
              <a:rPr lang="en-US">
                <a:latin typeface="Arial Regular" panose="020B0604020202090204" charset="0"/>
                <a:cs typeface="Arial Regular" panose="020B0604020202090204" charset="0"/>
              </a:rPr>
              <a:t>Mehul Choksi, a businessman involved in manufacturing and export of gold and diamond through Gitanjali group of companies started into criminal consipiracy with the bank officials of PNB. They dupped letters of undertaking and foreign letters of credit amounting to thosuands of crore. The said funds were subsequently siphoned off to his foreign entity in guise of the payment of imports. </a:t>
            </a:r>
            <a:endParaRPr lang="en-US">
              <a:latin typeface="Arial Regular" panose="020B0604020202090204" charset="0"/>
              <a:cs typeface="Arial Regular" panose="020B0604020202090204" charset="0"/>
            </a:endParaRPr>
          </a:p>
          <a:p>
            <a:pPr algn="just">
              <a:buClrTx/>
              <a:buSzTx/>
            </a:pPr>
            <a:endParaRPr lang="en-US">
              <a:latin typeface="Arial Regular" panose="020B0604020202090204" charset="0"/>
              <a:cs typeface="Arial Regular" panose="020B0604020202090204" charset="0"/>
            </a:endParaRPr>
          </a:p>
          <a:p>
            <a:pPr algn="just">
              <a:buClrTx/>
              <a:buSzTx/>
            </a:pPr>
            <a:r>
              <a:rPr lang="en-US">
                <a:latin typeface="Arial Regular" panose="020B0604020202090204" charset="0"/>
                <a:cs typeface="Arial Regular" panose="020B0604020202090204" charset="0"/>
              </a:rPr>
              <a:t>The ED attached assets worth Rs. 2,565 crores and the special court allowed the claims fo Rs. 2,565 filed by PNB and ICICI Bank. </a:t>
            </a:r>
            <a:endParaRPr lang="en-US">
              <a:latin typeface="Arial Regular" panose="020B0604020202090204" charset="0"/>
              <a:cs typeface="Arial Regular" panose="020B060402020209020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a:bodyPr>
          <a:p>
            <a:r>
              <a:rPr lang="en-US" sz="4000" b="1" u="sng" dirty="0">
                <a:solidFill>
                  <a:schemeClr val="accent1">
                    <a:lumMod val="50000"/>
                  </a:schemeClr>
                </a:solidFill>
                <a:latin typeface="Arial Bold" panose="020B0604020202090204" charset="0"/>
                <a:cs typeface="Arial Bold" panose="020B0604020202090204" charset="0"/>
              </a:rPr>
              <a:t>Proceeds of Crime - Section 2(1)(u)</a:t>
            </a:r>
            <a:r>
              <a:rPr lang="en-US" b="1" u="sng"/>
              <a:t> </a:t>
            </a:r>
            <a:endParaRPr lang="en-US" b="1" u="sng"/>
          </a:p>
        </p:txBody>
      </p:sp>
      <p:sp>
        <p:nvSpPr>
          <p:cNvPr id="3" name="Content Placeholder 2"/>
          <p:cNvSpPr>
            <a:spLocks noGrp="1"/>
          </p:cNvSpPr>
          <p:nvPr>
            <p:ph idx="1"/>
          </p:nvPr>
        </p:nvSpPr>
        <p:spPr/>
        <p:txBody>
          <a:bodyPr/>
          <a:p>
            <a:endParaRPr lang="en-US">
              <a:latin typeface="Arial Regular" panose="020B0604020202090204" charset="0"/>
              <a:cs typeface="Arial Regular" panose="020B0604020202090204" charset="0"/>
            </a:endParaRPr>
          </a:p>
          <a:p>
            <a:r>
              <a:rPr lang="en-US">
                <a:latin typeface="Arial Regular" panose="020B0604020202090204" charset="0"/>
                <a:cs typeface="Arial Regular" panose="020B0604020202090204" charset="0"/>
              </a:rPr>
              <a:t>Any property derived directly or indirectly from a person as a result of criminal activity relating to a predicate offence. </a:t>
            </a:r>
            <a:endParaRPr lang="en-US">
              <a:latin typeface="Arial Regular" panose="020B0604020202090204" charset="0"/>
              <a:cs typeface="Arial Regular" panose="020B0604020202090204" charset="0"/>
            </a:endParaRPr>
          </a:p>
          <a:p>
            <a:endParaRPr lang="en-US">
              <a:latin typeface="Arial Regular" panose="020B0604020202090204" charset="0"/>
              <a:cs typeface="Arial Regular" panose="020B0604020202090204" charset="0"/>
            </a:endParaRPr>
          </a:p>
          <a:p>
            <a:r>
              <a:rPr lang="en-US">
                <a:latin typeface="Arial Regular" panose="020B0604020202090204" charset="0"/>
                <a:cs typeface="Arial Regular" panose="020B0604020202090204" charset="0"/>
              </a:rPr>
              <a:t>It includes value taken aboard in relation to the predicate offence. </a:t>
            </a:r>
            <a:endParaRPr lang="en-US">
              <a:latin typeface="Arial Regular" panose="020B0604020202090204" charset="0"/>
              <a:cs typeface="Arial Regular" panose="020B060402020209020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4000" b="1" u="sng" dirty="0">
                <a:solidFill>
                  <a:schemeClr val="accent1">
                    <a:lumMod val="50000"/>
                  </a:schemeClr>
                </a:solidFill>
                <a:latin typeface="Arial Bold" panose="020B0604020202090204" charset="0"/>
                <a:cs typeface="Arial Bold" panose="020B0604020202090204" charset="0"/>
              </a:rPr>
              <a:t>Offence of Money Laundering - Section 3</a:t>
            </a:r>
            <a:endParaRPr lang="en-US" sz="4000" b="1" u="sng" dirty="0">
              <a:solidFill>
                <a:schemeClr val="accent1">
                  <a:lumMod val="50000"/>
                </a:schemeClr>
              </a:solidFill>
              <a:latin typeface="Arial Bold" panose="020B0604020202090204" charset="0"/>
              <a:cs typeface="Arial Bold" panose="020B0604020202090204" charset="0"/>
            </a:endParaRPr>
          </a:p>
        </p:txBody>
      </p:sp>
      <p:sp>
        <p:nvSpPr>
          <p:cNvPr id="3" name="Content Placeholder 2"/>
          <p:cNvSpPr>
            <a:spLocks noGrp="1"/>
          </p:cNvSpPr>
          <p:nvPr>
            <p:ph idx="1"/>
          </p:nvPr>
        </p:nvSpPr>
        <p:spPr/>
        <p:txBody>
          <a:bodyPr>
            <a:noAutofit/>
          </a:bodyPr>
          <a:p>
            <a:pPr marL="0" indent="0" algn="l">
              <a:buNone/>
            </a:pPr>
            <a:r>
              <a:rPr lang="en-US" altLang="en-US">
                <a:latin typeface="Arial Regular" panose="020B0604020202090204" charset="0"/>
                <a:cs typeface="Arial Regular" panose="020B0604020202090204" charset="0"/>
              </a:rPr>
              <a:t>Whosoever directly or indirectly attempts to indulge or </a:t>
            </a:r>
            <a:r>
              <a:rPr lang="en-US" altLang="en-US" b="1">
                <a:latin typeface="Arial Bold" panose="020B0604020202090204" charset="0"/>
                <a:cs typeface="Arial Bold" panose="020B0604020202090204" charset="0"/>
              </a:rPr>
              <a:t>knowingly</a:t>
            </a:r>
            <a:r>
              <a:rPr lang="en-US" altLang="en-US">
                <a:latin typeface="Arial Regular" panose="020B0604020202090204" charset="0"/>
                <a:cs typeface="Arial Regular" panose="020B0604020202090204" charset="0"/>
              </a:rPr>
              <a:t> assists or </a:t>
            </a:r>
            <a:r>
              <a:rPr lang="en-US" altLang="en-US" b="1">
                <a:latin typeface="Arial Bold" panose="020B0604020202090204" charset="0"/>
                <a:cs typeface="Arial Bold" panose="020B0604020202090204" charset="0"/>
              </a:rPr>
              <a:t>knowingly</a:t>
            </a:r>
            <a:r>
              <a:rPr lang="en-US" altLang="en-US">
                <a:latin typeface="Arial Regular" panose="020B0604020202090204" charset="0"/>
                <a:cs typeface="Arial Regular" panose="020B0604020202090204" charset="0"/>
              </a:rPr>
              <a:t> is a party or is actually involved in any process or activity connected with the </a:t>
            </a:r>
            <a:r>
              <a:rPr lang="en-US" altLang="en-US" b="1">
                <a:latin typeface="Arial Bold" panose="020B0604020202090204" charset="0"/>
                <a:cs typeface="Arial Bold" panose="020B0604020202090204" charset="0"/>
              </a:rPr>
              <a:t>proceeds of crime</a:t>
            </a:r>
            <a:r>
              <a:rPr lang="en-US" altLang="en-US">
                <a:latin typeface="Arial Regular" panose="020B0604020202090204" charset="0"/>
                <a:cs typeface="Arial Regular" panose="020B0604020202090204" charset="0"/>
              </a:rPr>
              <a:t>, including its </a:t>
            </a:r>
            <a:r>
              <a:rPr lang="en-US" altLang="en-US" b="1">
                <a:latin typeface="Arial Bold" panose="020B0604020202090204" charset="0"/>
                <a:cs typeface="Arial Bold" panose="020B0604020202090204" charset="0"/>
              </a:rPr>
              <a:t>concealment</a:t>
            </a:r>
            <a:r>
              <a:rPr lang="en-US" altLang="en-US">
                <a:latin typeface="Arial Regular" panose="020B0604020202090204" charset="0"/>
                <a:cs typeface="Arial Regular" panose="020B0604020202090204" charset="0"/>
              </a:rPr>
              <a:t>, </a:t>
            </a:r>
            <a:r>
              <a:rPr lang="en-US" altLang="en-US" b="1">
                <a:latin typeface="Arial Bold" panose="020B0604020202090204" charset="0"/>
                <a:cs typeface="Arial Bold" panose="020B0604020202090204" charset="0"/>
              </a:rPr>
              <a:t>possession</a:t>
            </a:r>
            <a:r>
              <a:rPr lang="en-US" altLang="en-US">
                <a:latin typeface="Arial Regular" panose="020B0604020202090204" charset="0"/>
                <a:cs typeface="Arial Regular" panose="020B0604020202090204" charset="0"/>
              </a:rPr>
              <a:t>, </a:t>
            </a:r>
            <a:r>
              <a:rPr lang="en-US" altLang="en-US" b="1">
                <a:latin typeface="Arial Bold" panose="020B0604020202090204" charset="0"/>
                <a:cs typeface="Arial Bold" panose="020B0604020202090204" charset="0"/>
              </a:rPr>
              <a:t>acquisition</a:t>
            </a:r>
            <a:r>
              <a:rPr lang="en-US" altLang="en-US">
                <a:latin typeface="Arial Regular" panose="020B0604020202090204" charset="0"/>
                <a:cs typeface="Arial Regular" panose="020B0604020202090204" charset="0"/>
              </a:rPr>
              <a:t>, </a:t>
            </a:r>
            <a:r>
              <a:rPr lang="en-US" altLang="en-US" b="1">
                <a:latin typeface="Arial Bold" panose="020B0604020202090204" charset="0"/>
                <a:cs typeface="Arial Bold" panose="020B0604020202090204" charset="0"/>
              </a:rPr>
              <a:t>use</a:t>
            </a:r>
            <a:r>
              <a:rPr lang="en-US" altLang="en-US">
                <a:latin typeface="Arial Regular" panose="020B0604020202090204" charset="0"/>
                <a:cs typeface="Arial Regular" panose="020B0604020202090204" charset="0"/>
              </a:rPr>
              <a:t> and </a:t>
            </a:r>
            <a:r>
              <a:rPr lang="en-US" altLang="en-US" b="1">
                <a:latin typeface="Arial Bold" panose="020B0604020202090204" charset="0"/>
                <a:cs typeface="Arial Bold" panose="020B0604020202090204" charset="0"/>
              </a:rPr>
              <a:t>projecting or claiming</a:t>
            </a:r>
            <a:r>
              <a:rPr lang="en-US" altLang="en-US">
                <a:latin typeface="Arial Regular" panose="020B0604020202090204" charset="0"/>
                <a:cs typeface="Arial Regular" panose="020B0604020202090204" charset="0"/>
              </a:rPr>
              <a:t> it as untainted property shall be guilty of the offence of money-laundering.</a:t>
            </a:r>
            <a:endParaRPr lang="en-US" altLang="en-US">
              <a:latin typeface="Arial Regular" panose="020B0604020202090204" charset="0"/>
              <a:cs typeface="Arial Regular" panose="020B0604020202090204" charset="0"/>
            </a:endParaRPr>
          </a:p>
          <a:p>
            <a:pPr marL="0" indent="0" algn="l">
              <a:buNone/>
            </a:pPr>
            <a:endParaRPr lang="en-US" altLang="en-US">
              <a:latin typeface="Arial Regular" panose="020B0604020202090204" charset="0"/>
              <a:cs typeface="Arial Regular" panose="020B0604020202090204" charset="0"/>
            </a:endParaRPr>
          </a:p>
          <a:p>
            <a:pPr marL="0" indent="0" algn="l">
              <a:buNone/>
            </a:pPr>
            <a:r>
              <a:rPr lang="en-US" altLang="en-US">
                <a:latin typeface="Arial Regular" panose="020B0604020202090204" charset="0"/>
                <a:cs typeface="Arial Regular" panose="020B0604020202090204" charset="0"/>
              </a:rPr>
              <a:t>It is drafted very wide and inclusive langauge to capture the entire chain of laundering activity. (From originator to persons assisting are covered). Even, professionals facilitating concealment or projection can be culpable. </a:t>
            </a:r>
            <a:endParaRPr lang="en-US" altLang="en-US">
              <a:latin typeface="Arial Regular" panose="020B0604020202090204" charset="0"/>
              <a:cs typeface="Arial Regular" panose="020B0604020202090204" charset="0"/>
            </a:endParaRPr>
          </a:p>
          <a:p>
            <a:pPr marL="0" indent="0" algn="l">
              <a:buNone/>
            </a:pPr>
            <a:endParaRPr lang="en-US" altLang="en-US">
              <a:latin typeface="Arial Regular" panose="020B0604020202090204" charset="0"/>
              <a:cs typeface="Arial Regular" panose="020B060402020209020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4000" b="1" u="sng" dirty="0">
                <a:solidFill>
                  <a:schemeClr val="accent1">
                    <a:lumMod val="50000"/>
                  </a:schemeClr>
                </a:solidFill>
                <a:latin typeface="Arial Bold" panose="020B0604020202090204" charset="0"/>
                <a:cs typeface="Arial Bold" panose="020B0604020202090204" charset="0"/>
              </a:rPr>
              <a:t>Schedule Offence - Section 2(y)</a:t>
            </a:r>
            <a:endParaRPr lang="en-US" sz="4000" b="1" u="sng" dirty="0">
              <a:solidFill>
                <a:schemeClr val="accent1">
                  <a:lumMod val="50000"/>
                </a:schemeClr>
              </a:solidFill>
              <a:latin typeface="Arial Bold" panose="020B0604020202090204" charset="0"/>
              <a:cs typeface="Arial Bold" panose="020B0604020202090204" charset="0"/>
            </a:endParaRPr>
          </a:p>
        </p:txBody>
      </p:sp>
      <p:sp>
        <p:nvSpPr>
          <p:cNvPr id="3" name="Content Placeholder 2"/>
          <p:cNvSpPr>
            <a:spLocks noGrp="1"/>
          </p:cNvSpPr>
          <p:nvPr>
            <p:ph idx="1"/>
          </p:nvPr>
        </p:nvSpPr>
        <p:spPr>
          <a:xfrm>
            <a:off x="617855" y="1367790"/>
            <a:ext cx="10515600" cy="4351338"/>
          </a:xfrm>
        </p:spPr>
        <p:txBody>
          <a:bodyPr>
            <a:noAutofit/>
          </a:bodyPr>
          <a:p>
            <a:pPr algn="just">
              <a:lnSpc>
                <a:spcPct val="100000"/>
              </a:lnSpc>
            </a:pPr>
            <a:r>
              <a:rPr lang="en-US" sz="2700" b="1">
                <a:latin typeface="Arial Bold" panose="020B0604020202090204" charset="0"/>
                <a:cs typeface="Arial Bold" panose="020B0604020202090204" charset="0"/>
              </a:rPr>
              <a:t>Schedule A</a:t>
            </a:r>
            <a:r>
              <a:rPr lang="en-US" sz="2700">
                <a:latin typeface="Arial Regular" panose="020B0604020202090204" charset="0"/>
                <a:cs typeface="Arial Regular" panose="020B0604020202090204" charset="0"/>
              </a:rPr>
              <a:t> Offence - Offences from 29 Acts </a:t>
            </a:r>
            <a:endParaRPr lang="en-US" sz="2700">
              <a:latin typeface="Arial Regular" panose="020B0604020202090204" charset="0"/>
              <a:cs typeface="Arial Regular" panose="020B0604020202090204" charset="0"/>
            </a:endParaRPr>
          </a:p>
          <a:p>
            <a:pPr marL="0" indent="0" algn="just">
              <a:lnSpc>
                <a:spcPct val="100000"/>
              </a:lnSpc>
              <a:buNone/>
            </a:pPr>
            <a:r>
              <a:rPr lang="en-US" sz="2700">
                <a:latin typeface="Arial Regular" panose="020B0604020202090204" charset="0"/>
                <a:cs typeface="Arial Regular" panose="020B0604020202090204" charset="0"/>
              </a:rPr>
              <a:t>Eg- 364A IPC, 302 IPC, 255 (conterfeiting govt. stamp), NDPS Act. PC Act, Sec. 135 of custom act (duty evasion). SEBI Act, UAPA, Wildlife Act offences. </a:t>
            </a:r>
            <a:endParaRPr lang="en-US" sz="2700">
              <a:latin typeface="Arial Regular" panose="020B0604020202090204" charset="0"/>
              <a:cs typeface="Arial Regular" panose="020B0604020202090204" charset="0"/>
            </a:endParaRPr>
          </a:p>
          <a:p>
            <a:pPr algn="just">
              <a:lnSpc>
                <a:spcPct val="100000"/>
              </a:lnSpc>
            </a:pPr>
            <a:endParaRPr lang="en-US" sz="2700">
              <a:latin typeface="Arial Regular" panose="020B0604020202090204" charset="0"/>
              <a:cs typeface="Arial Regular" panose="020B0604020202090204" charset="0"/>
            </a:endParaRPr>
          </a:p>
          <a:p>
            <a:pPr algn="just">
              <a:lnSpc>
                <a:spcPct val="100000"/>
              </a:lnSpc>
            </a:pPr>
            <a:r>
              <a:rPr lang="en-US" sz="2700" b="1">
                <a:latin typeface="Arial Bold" panose="020B0604020202090204" charset="0"/>
                <a:cs typeface="Arial Bold" panose="020B0604020202090204" charset="0"/>
              </a:rPr>
              <a:t>Schedule B</a:t>
            </a:r>
            <a:r>
              <a:rPr lang="en-US" sz="2700">
                <a:latin typeface="Arial Regular" panose="020B0604020202090204" charset="0"/>
                <a:cs typeface="Arial Regular" panose="020B0604020202090204" charset="0"/>
              </a:rPr>
              <a:t> Offence - If the total value of such offence exceeds  1 crores.  Section 132 of Customs Act, 1962 - False documents under Customs Act. </a:t>
            </a:r>
            <a:endParaRPr lang="en-US" sz="2700">
              <a:latin typeface="Arial Regular" panose="020B0604020202090204" charset="0"/>
              <a:cs typeface="Arial Regular" panose="020B0604020202090204" charset="0"/>
            </a:endParaRPr>
          </a:p>
          <a:p>
            <a:pPr algn="just">
              <a:lnSpc>
                <a:spcPct val="100000"/>
              </a:lnSpc>
            </a:pPr>
            <a:endParaRPr lang="en-US" sz="2700" b="1">
              <a:latin typeface="Arial Bold" panose="020B0604020202090204" charset="0"/>
              <a:cs typeface="Arial Bold" panose="020B0604020202090204" charset="0"/>
            </a:endParaRPr>
          </a:p>
          <a:p>
            <a:pPr algn="just">
              <a:lnSpc>
                <a:spcPct val="100000"/>
              </a:lnSpc>
            </a:pPr>
            <a:r>
              <a:rPr lang="en-US" sz="2700" b="1">
                <a:latin typeface="Arial Bold" panose="020B0604020202090204" charset="0"/>
                <a:cs typeface="Arial Bold" panose="020B0604020202090204" charset="0"/>
              </a:rPr>
              <a:t>Schedule C</a:t>
            </a:r>
            <a:r>
              <a:rPr lang="en-US" sz="2700">
                <a:latin typeface="Arial Regular" panose="020B0604020202090204" charset="0"/>
                <a:cs typeface="Arial Regular" panose="020B0604020202090204" charset="0"/>
              </a:rPr>
              <a:t> Offence - Offences having cross border implications and offences in Black Money Act, 2015</a:t>
            </a:r>
            <a:endParaRPr lang="en-US" sz="2700">
              <a:latin typeface="Arial Regular" panose="020B0604020202090204" charset="0"/>
              <a:cs typeface="Arial Regular" panose="020B060402020209020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483870"/>
            <a:ext cx="10515600" cy="1325563"/>
          </a:xfrm>
        </p:spPr>
        <p:txBody>
          <a:bodyPr>
            <a:normAutofit/>
          </a:bodyPr>
          <a:p>
            <a:pPr algn="l"/>
            <a:r>
              <a:rPr lang="en-US" sz="4000" b="1" u="sng" dirty="0">
                <a:solidFill>
                  <a:schemeClr val="accent1">
                    <a:lumMod val="50000"/>
                  </a:schemeClr>
                </a:solidFill>
                <a:latin typeface="Arial Bold" panose="020B0604020202090204" charset="0"/>
                <a:cs typeface="Arial Bold" panose="020B0604020202090204" charset="0"/>
              </a:rPr>
              <a:t>Punishment of Money Laundering - Section 4</a:t>
            </a:r>
            <a:endParaRPr lang="en-US"/>
          </a:p>
        </p:txBody>
      </p:sp>
      <p:sp>
        <p:nvSpPr>
          <p:cNvPr id="3" name="Content Placeholder 2"/>
          <p:cNvSpPr>
            <a:spLocks noGrp="1"/>
          </p:cNvSpPr>
          <p:nvPr>
            <p:ph idx="1"/>
          </p:nvPr>
        </p:nvSpPr>
        <p:spPr>
          <a:xfrm>
            <a:off x="838200" y="2300605"/>
            <a:ext cx="10515600" cy="4351338"/>
          </a:xfrm>
        </p:spPr>
        <p:txBody>
          <a:bodyPr/>
          <a:p>
            <a:r>
              <a:rPr lang="en-US">
                <a:latin typeface="Arial Regular" panose="020B0604020202090204" charset="0"/>
                <a:cs typeface="Arial Regular" panose="020B0604020202090204" charset="0"/>
              </a:rPr>
              <a:t>Whosoever commit a crime of money laundering under part -A, B, &amp; C shall be punishable with rigorious imprisonment of not less than 3 years but may be extended upto 7 years. </a:t>
            </a:r>
            <a:endParaRPr lang="en-US">
              <a:latin typeface="Arial Regular" panose="020B0604020202090204" charset="0"/>
              <a:cs typeface="Arial Regular" panose="020B0604020202090204" charset="0"/>
            </a:endParaRPr>
          </a:p>
          <a:p>
            <a:endParaRPr lang="en-US">
              <a:latin typeface="Arial Regular" panose="020B0604020202090204" charset="0"/>
              <a:cs typeface="Arial Regular" panose="020B0604020202090204" charset="0"/>
            </a:endParaRPr>
          </a:p>
          <a:p>
            <a:r>
              <a:rPr lang="en-US">
                <a:latin typeface="Arial Regular" panose="020B0604020202090204" charset="0"/>
                <a:cs typeface="Arial Regular" panose="020B0604020202090204" charset="0"/>
              </a:rPr>
              <a:t>For offence under NDPS Act, the period of imprisonment is upto 10 years.  </a:t>
            </a:r>
            <a:endParaRPr lang="en-US">
              <a:latin typeface="Arial Regular" panose="020B0604020202090204" charset="0"/>
              <a:cs typeface="Arial Regular" panose="020B06040202020902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4000" b="1" u="sng" dirty="0">
                <a:solidFill>
                  <a:schemeClr val="accent1">
                    <a:lumMod val="50000"/>
                  </a:schemeClr>
                </a:solidFill>
                <a:latin typeface="Arial Bold" panose="020B0604020202090204" charset="0"/>
                <a:ea typeface="+mn-ea"/>
                <a:cs typeface="Arial Bold" panose="020B0604020202090204" charset="0"/>
              </a:rPr>
              <a:t>What is PMLA</a:t>
            </a:r>
            <a:endParaRPr lang="en-US" sz="4000" b="1" u="sng" dirty="0">
              <a:solidFill>
                <a:schemeClr val="accent1">
                  <a:lumMod val="50000"/>
                </a:schemeClr>
              </a:solidFill>
              <a:latin typeface="Arial Bold" panose="020B0604020202090204" charset="0"/>
              <a:ea typeface="+mn-ea"/>
              <a:cs typeface="Arial Bold" panose="020B0604020202090204" charset="0"/>
            </a:endParaRPr>
          </a:p>
        </p:txBody>
      </p:sp>
      <p:sp>
        <p:nvSpPr>
          <p:cNvPr id="3" name="Content Placeholder 2"/>
          <p:cNvSpPr>
            <a:spLocks noGrp="1"/>
          </p:cNvSpPr>
          <p:nvPr>
            <p:ph idx="1"/>
          </p:nvPr>
        </p:nvSpPr>
        <p:spPr/>
        <p:txBody>
          <a:bodyPr>
            <a:normAutofit lnSpcReduction="10000"/>
          </a:bodyPr>
          <a:p>
            <a:r>
              <a:rPr lang="en-US" dirty="0">
                <a:solidFill>
                  <a:schemeClr val="tx1"/>
                </a:solidFill>
                <a:latin typeface="Arial Regular" panose="020B0604020202090204" charset="0"/>
                <a:cs typeface="Arial Regular" panose="020B0604020202090204" charset="0"/>
              </a:rPr>
              <a:t>Prevention of Money Laundering Act, 2002. </a:t>
            </a:r>
            <a:endParaRPr lang="en-US" dirty="0">
              <a:solidFill>
                <a:schemeClr val="tx1"/>
              </a:solidFill>
              <a:latin typeface="Arial Regular" panose="020B0604020202090204" charset="0"/>
              <a:cs typeface="Arial Regular" panose="020B0604020202090204" charset="0"/>
            </a:endParaRPr>
          </a:p>
          <a:p>
            <a:endParaRPr lang="en-US" dirty="0">
              <a:solidFill>
                <a:schemeClr val="tx1"/>
              </a:solidFill>
              <a:latin typeface="Arial Regular" panose="020B0604020202090204" charset="0"/>
              <a:cs typeface="Arial Regular" panose="020B0604020202090204" charset="0"/>
            </a:endParaRPr>
          </a:p>
          <a:p>
            <a:r>
              <a:rPr lang="en-US" dirty="0">
                <a:solidFill>
                  <a:schemeClr val="tx1"/>
                </a:solidFill>
                <a:latin typeface="Arial Regular" panose="020B0604020202090204" charset="0"/>
                <a:cs typeface="Arial Regular" panose="020B0604020202090204" charset="0"/>
              </a:rPr>
              <a:t>Prohibits earning money from criminal activity. </a:t>
            </a:r>
            <a:endParaRPr lang="en-US" dirty="0">
              <a:solidFill>
                <a:schemeClr val="tx1"/>
              </a:solidFill>
              <a:latin typeface="Arial Regular" panose="020B0604020202090204" charset="0"/>
              <a:cs typeface="Arial Regular" panose="020B0604020202090204" charset="0"/>
            </a:endParaRPr>
          </a:p>
          <a:p>
            <a:endParaRPr lang="en-US" dirty="0">
              <a:solidFill>
                <a:schemeClr val="tx1"/>
              </a:solidFill>
              <a:latin typeface="Arial Regular" panose="020B0604020202090204" charset="0"/>
              <a:cs typeface="Arial Regular" panose="020B0604020202090204" charset="0"/>
            </a:endParaRPr>
          </a:p>
          <a:p>
            <a:r>
              <a:rPr lang="en-US" dirty="0">
                <a:solidFill>
                  <a:schemeClr val="tx1"/>
                </a:solidFill>
                <a:latin typeface="Arial Regular" panose="020B0604020202090204" charset="0"/>
                <a:cs typeface="Arial Regular" panose="020B0604020202090204" charset="0"/>
              </a:rPr>
              <a:t>Sec. 2(1)(y) - Predicate Offence </a:t>
            </a:r>
            <a:endParaRPr lang="en-US" dirty="0">
              <a:solidFill>
                <a:schemeClr val="tx1"/>
              </a:solidFill>
              <a:latin typeface="Arial Regular" panose="020B0604020202090204" charset="0"/>
              <a:cs typeface="Arial Regular" panose="020B0604020202090204" charset="0"/>
            </a:endParaRPr>
          </a:p>
          <a:p>
            <a:endParaRPr lang="en-US" dirty="0">
              <a:solidFill>
                <a:schemeClr val="tx1"/>
              </a:solidFill>
              <a:latin typeface="Arial Regular" panose="020B0604020202090204" charset="0"/>
              <a:cs typeface="Arial Regular" panose="020B0604020202090204" charset="0"/>
            </a:endParaRPr>
          </a:p>
          <a:p>
            <a:endParaRPr lang="en-US" dirty="0">
              <a:solidFill>
                <a:schemeClr val="tx1"/>
              </a:solidFill>
              <a:latin typeface="Arial Regular" panose="020B0604020202090204" charset="0"/>
              <a:cs typeface="Arial Regular" panose="020B0604020202090204" charset="0"/>
            </a:endParaRPr>
          </a:p>
          <a:p>
            <a:endParaRPr lang="en-US" dirty="0">
              <a:solidFill>
                <a:schemeClr val="tx1"/>
              </a:solidFill>
              <a:latin typeface="Arial Regular" panose="020B0604020202090204" charset="0"/>
              <a:cs typeface="Arial Regular" panose="020B0604020202090204" charset="0"/>
            </a:endParaRPr>
          </a:p>
          <a:p>
            <a:endParaRPr lang="en-US" dirty="0">
              <a:solidFill>
                <a:schemeClr val="tx1"/>
              </a:solidFill>
              <a:latin typeface="Arial Regular" panose="020B0604020202090204" charset="0"/>
              <a:cs typeface="Arial Regular" panose="020B0604020202090204" charset="0"/>
            </a:endParaRPr>
          </a:p>
          <a:p>
            <a:endParaRPr lang="en-US" dirty="0">
              <a:solidFill>
                <a:schemeClr val="tx1"/>
              </a:solidFill>
              <a:latin typeface="Arial Regular" panose="020B0604020202090204" charset="0"/>
              <a:cs typeface="Arial Regular" panose="020B06040202020902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4000" b="1" u="sng" dirty="0">
                <a:solidFill>
                  <a:schemeClr val="accent1">
                    <a:lumMod val="50000"/>
                  </a:schemeClr>
                </a:solidFill>
                <a:latin typeface="Arial Bold" panose="020B0604020202090204" charset="0"/>
                <a:cs typeface="Arial Bold" panose="020B0604020202090204" charset="0"/>
              </a:rPr>
              <a:t>Financial Action Task Force - FATF</a:t>
            </a:r>
            <a:r>
              <a:rPr lang="en-US" u="sng"/>
              <a:t> </a:t>
            </a:r>
            <a:endParaRPr lang="en-US" u="sng"/>
          </a:p>
        </p:txBody>
      </p:sp>
      <p:sp>
        <p:nvSpPr>
          <p:cNvPr id="3" name="Content Placeholder 2"/>
          <p:cNvSpPr>
            <a:spLocks noGrp="1"/>
          </p:cNvSpPr>
          <p:nvPr>
            <p:ph idx="1"/>
          </p:nvPr>
        </p:nvSpPr>
        <p:spPr/>
        <p:txBody>
          <a:bodyPr>
            <a:normAutofit lnSpcReduction="10000"/>
          </a:bodyPr>
          <a:p>
            <a:pPr algn="just"/>
            <a:r>
              <a:rPr lang="en-US">
                <a:latin typeface="Arial Regular" panose="020B0604020202090204" charset="0"/>
                <a:cs typeface="Arial Regular" panose="020B0604020202090204" charset="0"/>
              </a:rPr>
              <a:t>Incorporated in 1989 as intergovenmental policy making bodies. </a:t>
            </a:r>
            <a:endParaRPr lang="en-US">
              <a:latin typeface="Arial Regular" panose="020B0604020202090204" charset="0"/>
              <a:cs typeface="Arial Regular" panose="020B0604020202090204" charset="0"/>
            </a:endParaRPr>
          </a:p>
          <a:p>
            <a:pPr algn="just"/>
            <a:r>
              <a:rPr lang="en-US">
                <a:latin typeface="Arial Regular" panose="020B0604020202090204" charset="0"/>
                <a:cs typeface="Arial Regular" panose="020B0604020202090204" charset="0"/>
              </a:rPr>
              <a:t>It aims to prevent money laundering, terrorist financing and proliferation of weapons of mass destruction. </a:t>
            </a:r>
            <a:endParaRPr lang="en-US">
              <a:latin typeface="Arial Regular" panose="020B0604020202090204" charset="0"/>
              <a:cs typeface="Arial Regular" panose="020B0604020202090204" charset="0"/>
            </a:endParaRPr>
          </a:p>
          <a:p>
            <a:pPr algn="just"/>
            <a:r>
              <a:rPr lang="en-US">
                <a:latin typeface="Arial Regular" panose="020B0604020202090204" charset="0"/>
                <a:cs typeface="Arial Regular" panose="020B0604020202090204" charset="0"/>
              </a:rPr>
              <a:t>India became the member of FATF in 2009. </a:t>
            </a:r>
            <a:endParaRPr lang="en-US">
              <a:latin typeface="Arial Regular" panose="020B0604020202090204" charset="0"/>
              <a:cs typeface="Arial Regular" panose="020B0604020202090204" charset="0"/>
            </a:endParaRPr>
          </a:p>
          <a:p>
            <a:pPr algn="just"/>
            <a:r>
              <a:rPr lang="en-US">
                <a:latin typeface="Arial Regular" panose="020B0604020202090204" charset="0"/>
                <a:cs typeface="Arial Regular" panose="020B0604020202090204" charset="0"/>
              </a:rPr>
              <a:t>At present, FATF is having more than 200 countries association or the standard set by it. </a:t>
            </a:r>
            <a:endParaRPr lang="en-US">
              <a:latin typeface="Arial Regular" panose="020B0604020202090204" charset="0"/>
              <a:cs typeface="Arial Regular" panose="020B0604020202090204" charset="0"/>
            </a:endParaRPr>
          </a:p>
          <a:p>
            <a:pPr algn="just"/>
            <a:r>
              <a:rPr lang="en-US">
                <a:latin typeface="Arial Regular" panose="020B0604020202090204" charset="0"/>
                <a:cs typeface="Arial Regular" panose="020B0604020202090204" charset="0"/>
              </a:rPr>
              <a:t>On site evalution of the FATF happened in 6th November  - 24th November 2023. The Places its resulting report in september 2024 placing india in the “regular follow-up” category. </a:t>
            </a:r>
            <a:endParaRPr lang="en-US">
              <a:latin typeface="Arial Regular" panose="020B0604020202090204" charset="0"/>
              <a:cs typeface="Arial Regular" panose="020B060402020209020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200660"/>
            <a:ext cx="10515600" cy="407035"/>
          </a:xfrm>
        </p:spPr>
        <p:txBody>
          <a:bodyPr>
            <a:normAutofit fontScale="90000"/>
          </a:bodyPr>
          <a:p>
            <a:r>
              <a:rPr lang="en-US" sz="4000" b="1" u="sng" dirty="0">
                <a:solidFill>
                  <a:schemeClr val="accent1">
                    <a:lumMod val="50000"/>
                  </a:schemeClr>
                </a:solidFill>
                <a:latin typeface="Arial Bold" panose="020B0604020202090204" charset="0"/>
                <a:cs typeface="Arial Bold" panose="020B0604020202090204" charset="0"/>
              </a:rPr>
              <a:t>Mutual Evaluation Process - MEP</a:t>
            </a:r>
            <a:endParaRPr lang="en-US"/>
          </a:p>
        </p:txBody>
      </p:sp>
      <p:sp>
        <p:nvSpPr>
          <p:cNvPr id="3" name="Content Placeholder 2"/>
          <p:cNvSpPr>
            <a:spLocks noGrp="1"/>
          </p:cNvSpPr>
          <p:nvPr>
            <p:ph idx="1"/>
          </p:nvPr>
        </p:nvSpPr>
        <p:spPr/>
        <p:txBody>
          <a:bodyPr/>
          <a:p>
            <a:endParaRPr lang="en-US"/>
          </a:p>
        </p:txBody>
      </p:sp>
      <p:pic>
        <p:nvPicPr>
          <p:cNvPr id="4" name="Picture 3" descr="Screenshot 2025-10-16 at 4.24.05 PM"/>
          <p:cNvPicPr>
            <a:picLocks noChangeAspect="1"/>
          </p:cNvPicPr>
          <p:nvPr/>
        </p:nvPicPr>
        <p:blipFill>
          <a:blip r:embed="rId1"/>
          <a:stretch>
            <a:fillRect/>
          </a:stretch>
        </p:blipFill>
        <p:spPr>
          <a:xfrm>
            <a:off x="694055" y="607060"/>
            <a:ext cx="10803255" cy="635571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4000" b="1" u="sng" dirty="0">
                <a:solidFill>
                  <a:schemeClr val="accent1">
                    <a:lumMod val="50000"/>
                  </a:schemeClr>
                </a:solidFill>
                <a:latin typeface="Arial Bold" panose="020B0604020202090204" charset="0"/>
                <a:cs typeface="Arial Bold" panose="020B0604020202090204" charset="0"/>
              </a:rPr>
              <a:t>Shortcoming in the FATF Report</a:t>
            </a:r>
            <a:endParaRPr lang="en-US"/>
          </a:p>
        </p:txBody>
      </p:sp>
      <p:sp>
        <p:nvSpPr>
          <p:cNvPr id="3" name="Content Placeholder 2"/>
          <p:cNvSpPr>
            <a:spLocks noGrp="1"/>
          </p:cNvSpPr>
          <p:nvPr>
            <p:ph idx="1"/>
          </p:nvPr>
        </p:nvSpPr>
        <p:spPr/>
        <p:txBody>
          <a:bodyPr>
            <a:normAutofit lnSpcReduction="20000"/>
          </a:bodyPr>
          <a:p>
            <a:pPr algn="just"/>
            <a:r>
              <a:rPr lang="en-US">
                <a:latin typeface="Arial Regular" panose="020B0604020202090204" charset="0"/>
                <a:cs typeface="Arial Regular" panose="020B0604020202090204" charset="0"/>
              </a:rPr>
              <a:t>NPO sector is prone to terror funding. (Regulation 8). Data driven approach to terror-financing detection. </a:t>
            </a:r>
            <a:endParaRPr lang="en-US">
              <a:latin typeface="Arial Regular" panose="020B0604020202090204" charset="0"/>
              <a:cs typeface="Arial Regular" panose="020B0604020202090204" charset="0"/>
            </a:endParaRPr>
          </a:p>
          <a:p>
            <a:pPr algn="just"/>
            <a:endParaRPr lang="en-US">
              <a:latin typeface="Arial Regular" panose="020B0604020202090204" charset="0"/>
              <a:cs typeface="Arial Regular" panose="020B0604020202090204" charset="0"/>
            </a:endParaRPr>
          </a:p>
          <a:p>
            <a:pPr algn="just"/>
            <a:r>
              <a:rPr lang="en-US">
                <a:latin typeface="Arial Regular" panose="020B0604020202090204" charset="0"/>
                <a:cs typeface="Arial Regular" panose="020B0604020202090204" charset="0"/>
              </a:rPr>
              <a:t>Investigation is less focusing on drug and human trafficking. Heavy focus is there on fraud. </a:t>
            </a:r>
            <a:endParaRPr lang="en-US">
              <a:latin typeface="Arial Regular" panose="020B0604020202090204" charset="0"/>
              <a:cs typeface="Arial Regular" panose="020B0604020202090204" charset="0"/>
            </a:endParaRPr>
          </a:p>
          <a:p>
            <a:pPr algn="just"/>
            <a:endParaRPr lang="en-US">
              <a:latin typeface="Arial Regular" panose="020B0604020202090204" charset="0"/>
              <a:cs typeface="Arial Regular" panose="020B0604020202090204" charset="0"/>
            </a:endParaRPr>
          </a:p>
          <a:p>
            <a:pPr algn="just"/>
            <a:r>
              <a:rPr lang="en-US">
                <a:latin typeface="Arial Regular" panose="020B0604020202090204" charset="0"/>
                <a:cs typeface="Arial Regular" panose="020B0604020202090204" charset="0"/>
              </a:rPr>
              <a:t>Expedite trials- Large backlog of pending money laundering cases.  </a:t>
            </a:r>
            <a:endParaRPr lang="en-US">
              <a:latin typeface="Arial Regular" panose="020B0604020202090204" charset="0"/>
              <a:cs typeface="Arial Regular" panose="020B0604020202090204" charset="0"/>
            </a:endParaRPr>
          </a:p>
          <a:p>
            <a:pPr algn="just"/>
            <a:endParaRPr lang="en-US">
              <a:latin typeface="Arial Regular" panose="020B0604020202090204" charset="0"/>
              <a:cs typeface="Arial Regular" panose="020B0604020202090204" charset="0"/>
            </a:endParaRPr>
          </a:p>
          <a:p>
            <a:pPr algn="just"/>
            <a:r>
              <a:rPr lang="en-US">
                <a:latin typeface="Arial Regular" panose="020B0604020202090204" charset="0"/>
                <a:cs typeface="Arial Regular" panose="020B0604020202090204" charset="0"/>
                <a:sym typeface="+mn-ea"/>
              </a:rPr>
              <a:t>Enhanced supervision on Designated non- financial businesses and professional. </a:t>
            </a:r>
            <a:endParaRPr lang="en-US">
              <a:latin typeface="Arial Regular" panose="020B0604020202090204" charset="0"/>
              <a:cs typeface="Arial Regular" panose="020B060402020209020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4000" b="1" u="sng" dirty="0">
                <a:solidFill>
                  <a:schemeClr val="accent1">
                    <a:lumMod val="50000"/>
                  </a:schemeClr>
                </a:solidFill>
                <a:latin typeface="Arial Bold" panose="020B0604020202090204" charset="0"/>
                <a:cs typeface="Arial Bold" panose="020B0604020202090204" charset="0"/>
              </a:rPr>
              <a:t>Reporting entity - Section 2(1)(wa)</a:t>
            </a:r>
            <a:endParaRPr lang="en-US" sz="4000" b="1" u="sng" dirty="0">
              <a:solidFill>
                <a:schemeClr val="accent1">
                  <a:lumMod val="50000"/>
                </a:schemeClr>
              </a:solidFill>
              <a:latin typeface="Arial Bold" panose="020B0604020202090204" charset="0"/>
              <a:cs typeface="Arial Bold" panose="020B0604020202090204" charset="0"/>
            </a:endParaRPr>
          </a:p>
        </p:txBody>
      </p:sp>
      <p:sp>
        <p:nvSpPr>
          <p:cNvPr id="3" name="Content Placeholder 2"/>
          <p:cNvSpPr>
            <a:spLocks noGrp="1"/>
          </p:cNvSpPr>
          <p:nvPr>
            <p:ph idx="1"/>
          </p:nvPr>
        </p:nvSpPr>
        <p:spPr/>
        <p:txBody>
          <a:bodyPr>
            <a:noAutofit/>
          </a:bodyPr>
          <a:p>
            <a:pPr marL="0" indent="0" algn="just">
              <a:lnSpc>
                <a:spcPct val="100000"/>
              </a:lnSpc>
              <a:buNone/>
            </a:pPr>
            <a:r>
              <a:rPr lang="en-US" sz="2400">
                <a:latin typeface="Arial Regular" panose="020B0604020202090204" charset="0"/>
                <a:cs typeface="Arial Regular" panose="020B0604020202090204" charset="0"/>
              </a:rPr>
              <a:t>(a) </a:t>
            </a:r>
            <a:r>
              <a:rPr lang="en-US" sz="2400" b="1">
                <a:latin typeface="Arial Bold" panose="020B0604020202090204" charset="0"/>
                <a:cs typeface="Arial Bold" panose="020B0604020202090204" charset="0"/>
              </a:rPr>
              <a:t>Banking companies </a:t>
            </a:r>
            <a:r>
              <a:rPr lang="en-US" sz="2400">
                <a:latin typeface="Arial Regular" panose="020B0604020202090204" charset="0"/>
                <a:cs typeface="Arial Regular" panose="020B0604020202090204" charset="0"/>
              </a:rPr>
              <a:t>(Sec 2(e)) - schedule bank, cooperative bank, payment bank, any bank to which banking regulation act 1949 applies. </a:t>
            </a:r>
            <a:endParaRPr lang="en-US" sz="2400">
              <a:latin typeface="Arial Regular" panose="020B0604020202090204" charset="0"/>
              <a:cs typeface="Arial Regular" panose="020B0604020202090204" charset="0"/>
            </a:endParaRPr>
          </a:p>
          <a:p>
            <a:pPr marL="0" indent="0" algn="just">
              <a:lnSpc>
                <a:spcPct val="100000"/>
              </a:lnSpc>
              <a:buNone/>
            </a:pPr>
            <a:r>
              <a:rPr lang="en-US" sz="2400">
                <a:latin typeface="Arial Regular" panose="020B0604020202090204" charset="0"/>
                <a:cs typeface="Arial Regular" panose="020B0604020202090204" charset="0"/>
              </a:rPr>
              <a:t>(b)</a:t>
            </a:r>
            <a:r>
              <a:rPr lang="en-US" sz="2400" b="1">
                <a:latin typeface="Arial Bold" panose="020B0604020202090204" charset="0"/>
                <a:cs typeface="Arial Bold" panose="020B0604020202090204" charset="0"/>
              </a:rPr>
              <a:t> Financial institution</a:t>
            </a:r>
            <a:r>
              <a:rPr lang="en-US" sz="2400">
                <a:latin typeface="Arial Regular" panose="020B0604020202090204" charset="0"/>
                <a:cs typeface="Arial Regular" panose="020B0604020202090204" charset="0"/>
              </a:rPr>
              <a:t> (Section 2(i)) - NBFC, Housing companies, chit funds, mutual benefits companies. As per section 45I of RBI act. </a:t>
            </a:r>
            <a:endParaRPr lang="en-US" sz="2400">
              <a:latin typeface="Arial Regular" panose="020B0604020202090204" charset="0"/>
              <a:cs typeface="Arial Regular" panose="020B0604020202090204" charset="0"/>
            </a:endParaRPr>
          </a:p>
          <a:p>
            <a:pPr marL="0" indent="0" algn="just">
              <a:lnSpc>
                <a:spcPct val="100000"/>
              </a:lnSpc>
              <a:buNone/>
            </a:pPr>
            <a:r>
              <a:rPr lang="en-US" sz="2400" b="1">
                <a:latin typeface="Arial Bold" panose="020B0604020202090204" charset="0"/>
                <a:cs typeface="Arial Bold" panose="020B0604020202090204" charset="0"/>
              </a:rPr>
              <a:t>(c) Intermediary</a:t>
            </a:r>
            <a:r>
              <a:rPr lang="en-US" sz="2400">
                <a:latin typeface="Arial Regular" panose="020B0604020202090204" charset="0"/>
                <a:cs typeface="Arial Regular" panose="020B0604020202090204" charset="0"/>
              </a:rPr>
              <a:t> (Section 2(n))- Stock brokers, mutual funds distributors, portfolio managers, investment advisors, registered under section 12 of SEBI Act. </a:t>
            </a:r>
            <a:endParaRPr lang="en-US" sz="2400">
              <a:latin typeface="Arial Regular" panose="020B0604020202090204" charset="0"/>
              <a:cs typeface="Arial Regular" panose="020B0604020202090204" charset="0"/>
            </a:endParaRPr>
          </a:p>
          <a:p>
            <a:pPr marL="0" indent="0" algn="just">
              <a:lnSpc>
                <a:spcPct val="100000"/>
              </a:lnSpc>
              <a:buNone/>
            </a:pPr>
            <a:r>
              <a:rPr lang="en-US" sz="2400">
                <a:latin typeface="Arial Regular" panose="020B0604020202090204" charset="0"/>
                <a:cs typeface="Arial Regular" panose="020B0604020202090204" charset="0"/>
              </a:rPr>
              <a:t>(d) </a:t>
            </a:r>
            <a:r>
              <a:rPr lang="en-US" sz="2400" b="1">
                <a:latin typeface="Arial Bold" panose="020B0604020202090204" charset="0"/>
                <a:cs typeface="Arial Bold" panose="020B0604020202090204" charset="0"/>
              </a:rPr>
              <a:t>Person carrying on a designated business or profession</a:t>
            </a:r>
            <a:r>
              <a:rPr lang="en-US" sz="2400">
                <a:latin typeface="Arial Regular" panose="020B0604020202090204" charset="0"/>
                <a:cs typeface="Arial Regular" panose="020B0604020202090204" charset="0"/>
              </a:rPr>
              <a:t>(Section 2(sa)) - casino, real estate agent, jewellery, (other activity as 	specified as time to time). </a:t>
            </a:r>
            <a:endParaRPr lang="en-US" sz="2400">
              <a:latin typeface="Arial Regular" panose="020B0604020202090204" charset="0"/>
              <a:cs typeface="Arial Regular" panose="020B060402020209020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a:bodyPr>
          <a:p>
            <a:r>
              <a:rPr lang="en-US" sz="4000" b="1" u="sng" dirty="0">
                <a:solidFill>
                  <a:schemeClr val="accent1">
                    <a:lumMod val="50000"/>
                  </a:schemeClr>
                </a:solidFill>
                <a:latin typeface="Arial Bold" panose="020B0604020202090204" charset="0"/>
                <a:cs typeface="Arial Bold" panose="020B0604020202090204" charset="0"/>
              </a:rPr>
              <a:t>Obligation of Reporting entity - Sec 11A to 15</a:t>
            </a:r>
            <a:endParaRPr lang="en-US"/>
          </a:p>
        </p:txBody>
      </p:sp>
      <p:sp>
        <p:nvSpPr>
          <p:cNvPr id="3" name="Content Placeholder 2"/>
          <p:cNvSpPr>
            <a:spLocks noGrp="1"/>
          </p:cNvSpPr>
          <p:nvPr>
            <p:ph idx="1"/>
          </p:nvPr>
        </p:nvSpPr>
        <p:spPr/>
        <p:txBody>
          <a:bodyPr>
            <a:normAutofit fontScale="70000"/>
          </a:bodyPr>
          <a:p>
            <a:pPr algn="just"/>
            <a:r>
              <a:rPr lang="en-US" sz="2855" b="1">
                <a:latin typeface="Arial Bold" panose="020B0604020202090204" charset="0"/>
                <a:cs typeface="Arial Bold" panose="020B0604020202090204" charset="0"/>
              </a:rPr>
              <a:t>Section 11A : </a:t>
            </a:r>
            <a:r>
              <a:rPr lang="en-US" sz="2855">
                <a:latin typeface="Arial Regular" panose="020B0604020202090204" charset="0"/>
                <a:cs typeface="Arial Regular" panose="020B0604020202090204" charset="0"/>
              </a:rPr>
              <a:t>Reporting entity shall verify the entity of its clients. (Aadhaar is valid source of authentication)</a:t>
            </a:r>
            <a:endParaRPr lang="en-US" sz="2855">
              <a:latin typeface="Arial Regular" panose="020B0604020202090204" charset="0"/>
              <a:cs typeface="Arial Regular" panose="020B0604020202090204" charset="0"/>
            </a:endParaRPr>
          </a:p>
          <a:p>
            <a:pPr algn="just"/>
            <a:r>
              <a:rPr lang="en-US" sz="2855" b="1">
                <a:latin typeface="Arial Bold" panose="020B0604020202090204" charset="0"/>
                <a:cs typeface="Arial Bold" panose="020B0604020202090204" charset="0"/>
              </a:rPr>
              <a:t>Section 12 : </a:t>
            </a:r>
            <a:r>
              <a:rPr lang="en-US" sz="2855">
                <a:latin typeface="Arial Regular" panose="020B0604020202090204" charset="0"/>
                <a:cs typeface="Arial Regular" panose="020B0604020202090204" charset="0"/>
              </a:rPr>
              <a:t>Reporting entity shall maintain records with respect to the transaction with his client. (For 5 years)</a:t>
            </a:r>
            <a:endParaRPr lang="en-US" sz="2855">
              <a:latin typeface="Arial Regular" panose="020B0604020202090204" charset="0"/>
              <a:cs typeface="Arial Regular" panose="020B0604020202090204" charset="0"/>
            </a:endParaRPr>
          </a:p>
          <a:p>
            <a:pPr algn="just"/>
            <a:r>
              <a:rPr lang="en-US" sz="2855" b="1">
                <a:latin typeface="Arial Bold" panose="020B0604020202090204" charset="0"/>
                <a:cs typeface="Arial Bold" panose="020B0604020202090204" charset="0"/>
              </a:rPr>
              <a:t>Section 12AA :</a:t>
            </a:r>
            <a:r>
              <a:rPr lang="en-US" sz="2855">
                <a:latin typeface="Arial Regular" panose="020B0604020202090204" charset="0"/>
                <a:cs typeface="Arial Regular" panose="020B0604020202090204" charset="0"/>
              </a:rPr>
              <a:t> Every reporting entity shall take additional steps to examine the ownership and financial position, including the sources of funds of the client. The purpose of transaction is to be recorded.</a:t>
            </a:r>
            <a:endParaRPr lang="en-US" sz="2855">
              <a:latin typeface="Arial Regular" panose="020B0604020202090204" charset="0"/>
              <a:cs typeface="Arial Regular" panose="020B0604020202090204" charset="0"/>
            </a:endParaRPr>
          </a:p>
          <a:p>
            <a:pPr algn="just"/>
            <a:r>
              <a:rPr lang="en-US" sz="2855" b="1">
                <a:latin typeface="Arial Bold" panose="020B0604020202090204" charset="0"/>
                <a:cs typeface="Arial Bold" panose="020B0604020202090204" charset="0"/>
              </a:rPr>
              <a:t>Section 13 : </a:t>
            </a:r>
            <a:r>
              <a:rPr lang="en-US" sz="2855">
                <a:latin typeface="Arial Regular" panose="020B0604020202090204" charset="0"/>
                <a:cs typeface="Arial Regular" panose="020B0604020202090204" charset="0"/>
              </a:rPr>
              <a:t>Reporting entity shall furnish the suspicious transactions to the Financial intelligence unit (FIU-India) or ED. It shall be kept confidential. </a:t>
            </a:r>
            <a:endParaRPr lang="en-US" sz="2855">
              <a:latin typeface="Arial Regular" panose="020B0604020202090204" charset="0"/>
              <a:cs typeface="Arial Regular" panose="020B0604020202090204" charset="0"/>
            </a:endParaRPr>
          </a:p>
          <a:p>
            <a:pPr algn="just"/>
            <a:r>
              <a:rPr lang="en-US" sz="2855" b="1">
                <a:latin typeface="Arial Bold" panose="020B0604020202090204" charset="0"/>
                <a:cs typeface="Arial Bold" panose="020B0604020202090204" charset="0"/>
              </a:rPr>
              <a:t>Section 14 :</a:t>
            </a:r>
            <a:r>
              <a:rPr lang="en-US" sz="2855">
                <a:latin typeface="Arial Regular" panose="020B0604020202090204" charset="0"/>
                <a:cs typeface="Arial Regular" panose="020B0604020202090204" charset="0"/>
              </a:rPr>
              <a:t> Reporting entity is saved from civil and criminal cases against the furnishing of suspicious entity.</a:t>
            </a:r>
            <a:endParaRPr lang="en-US" sz="2855">
              <a:latin typeface="Arial Regular" panose="020B0604020202090204" charset="0"/>
              <a:cs typeface="Arial Regular" panose="020B0604020202090204" charset="0"/>
            </a:endParaRPr>
          </a:p>
          <a:p>
            <a:pPr algn="just"/>
            <a:r>
              <a:rPr lang="en-US" sz="2855">
                <a:latin typeface="Arial Regular" panose="020B0604020202090204" charset="0"/>
                <a:cs typeface="Arial Regular" panose="020B0604020202090204" charset="0"/>
                <a:sym typeface="+mn-ea"/>
              </a:rPr>
              <a:t>Director FIU- INDIA may impose a penalty of Rs. 10,000 to Rs. 1,00,000 for each such failure. </a:t>
            </a:r>
            <a:endParaRPr lang="en-US" sz="2855">
              <a:latin typeface="Arial Regular" panose="020B0604020202090204" charset="0"/>
              <a:cs typeface="Arial Regular" panose="020B0604020202090204" charset="0"/>
            </a:endParaRPr>
          </a:p>
          <a:p>
            <a:endParaRPr lang="en-US"/>
          </a:p>
          <a:p>
            <a:endParaRPr lang="en-US"/>
          </a:p>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4000" b="1" u="sng" dirty="0">
                <a:solidFill>
                  <a:schemeClr val="accent1">
                    <a:lumMod val="50000"/>
                  </a:schemeClr>
                </a:solidFill>
                <a:latin typeface="Arial Bold" panose="020B0604020202090204" charset="0"/>
                <a:cs typeface="Arial Bold" panose="020B0604020202090204" charset="0"/>
              </a:rPr>
              <a:t>Notification no. 3rd May 2023.</a:t>
            </a:r>
            <a:r>
              <a:rPr lang="en-US"/>
              <a:t> </a:t>
            </a:r>
            <a:endParaRPr lang="en-US"/>
          </a:p>
        </p:txBody>
      </p:sp>
      <p:pic>
        <p:nvPicPr>
          <p:cNvPr id="5" name="Picture 4" descr="Screenshot 2025-10-17 at 9.56.30 AM"/>
          <p:cNvPicPr>
            <a:picLocks noChangeAspect="1"/>
          </p:cNvPicPr>
          <p:nvPr/>
        </p:nvPicPr>
        <p:blipFill>
          <a:blip r:embed="rId1"/>
          <a:stretch>
            <a:fillRect/>
          </a:stretch>
        </p:blipFill>
        <p:spPr>
          <a:xfrm>
            <a:off x="880110" y="1539240"/>
            <a:ext cx="10719435" cy="486283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4000" b="1" u="sng" dirty="0">
                <a:solidFill>
                  <a:schemeClr val="accent1">
                    <a:lumMod val="50000"/>
                  </a:schemeClr>
                </a:solidFill>
                <a:latin typeface="Arial Bold" panose="020B0604020202090204" charset="0"/>
                <a:cs typeface="Arial Bold" panose="020B0604020202090204" charset="0"/>
              </a:rPr>
              <a:t>Section 350 - Revised Code of ethics </a:t>
            </a:r>
            <a:endParaRPr lang="en-US" sz="4000" b="1" u="sng" dirty="0">
              <a:solidFill>
                <a:schemeClr val="accent1">
                  <a:lumMod val="50000"/>
                </a:schemeClr>
              </a:solidFill>
              <a:latin typeface="Arial Bold" panose="020B0604020202090204" charset="0"/>
              <a:cs typeface="Arial Bold" panose="020B0604020202090204" charset="0"/>
            </a:endParaRPr>
          </a:p>
        </p:txBody>
      </p:sp>
      <p:sp>
        <p:nvSpPr>
          <p:cNvPr id="3" name="Content Placeholder 2"/>
          <p:cNvSpPr>
            <a:spLocks noGrp="1"/>
          </p:cNvSpPr>
          <p:nvPr>
            <p:ph idx="1"/>
          </p:nvPr>
        </p:nvSpPr>
        <p:spPr/>
        <p:txBody>
          <a:bodyPr/>
          <a:p>
            <a:r>
              <a:rPr lang="en-US">
                <a:latin typeface="Arial Regular" panose="020B0604020202090204" charset="0"/>
                <a:cs typeface="Arial Regular" panose="020B0604020202090204" charset="0"/>
              </a:rPr>
              <a:t>Custody of client assets is not </a:t>
            </a:r>
            <a:endParaRPr lang="en-US">
              <a:latin typeface="Arial Regular" panose="020B0604020202090204" charset="0"/>
              <a:cs typeface="Arial Regular" panose="020B0604020202090204" charset="0"/>
            </a:endParaRPr>
          </a:p>
          <a:p>
            <a:pPr marL="0" indent="0">
              <a:buNone/>
            </a:pPr>
            <a:r>
              <a:rPr lang="en-US">
                <a:latin typeface="Arial Regular" panose="020B0604020202090204" charset="0"/>
                <a:cs typeface="Arial Regular" panose="020B0604020202090204" charset="0"/>
              </a:rPr>
              <a:t>permitted due to self review threat. </a:t>
            </a:r>
            <a:endParaRPr lang="en-US">
              <a:latin typeface="Arial Regular" panose="020B0604020202090204" charset="0"/>
              <a:cs typeface="Arial Regular" panose="020B0604020202090204" charset="0"/>
            </a:endParaRPr>
          </a:p>
          <a:p>
            <a:pPr marL="0" indent="0">
              <a:buNone/>
            </a:pPr>
            <a:endParaRPr lang="en-US">
              <a:latin typeface="Arial Regular" panose="020B0604020202090204" charset="0"/>
              <a:cs typeface="Arial Regular" panose="020B0604020202090204" charset="0"/>
            </a:endParaRPr>
          </a:p>
          <a:p>
            <a:pPr marL="0" indent="0">
              <a:buNone/>
            </a:pPr>
            <a:r>
              <a:rPr lang="en-US">
                <a:latin typeface="Arial Regular" panose="020B0604020202090204" charset="0"/>
                <a:cs typeface="Arial Regular" panose="020B0604020202090204" charset="0"/>
              </a:rPr>
              <a:t>Clause (a) &amp; (b) are already out of </a:t>
            </a:r>
            <a:endParaRPr lang="en-US">
              <a:latin typeface="Arial Regular" panose="020B0604020202090204" charset="0"/>
              <a:cs typeface="Arial Regular" panose="020B0604020202090204" charset="0"/>
            </a:endParaRPr>
          </a:p>
          <a:p>
            <a:pPr marL="0" indent="0">
              <a:buNone/>
            </a:pPr>
            <a:r>
              <a:rPr lang="en-US">
                <a:latin typeface="Arial Regular" panose="020B0604020202090204" charset="0"/>
                <a:cs typeface="Arial Regular" panose="020B0604020202090204" charset="0"/>
              </a:rPr>
              <a:t>the scope by code of ethics. </a:t>
            </a:r>
            <a:endParaRPr lang="en-US">
              <a:latin typeface="Arial Regular" panose="020B0604020202090204" charset="0"/>
              <a:cs typeface="Arial Regular" panose="020B0604020202090204" charset="0"/>
            </a:endParaRPr>
          </a:p>
          <a:p>
            <a:endParaRPr lang="en-US"/>
          </a:p>
          <a:p>
            <a:endParaRPr lang="en-US"/>
          </a:p>
        </p:txBody>
      </p:sp>
      <p:pic>
        <p:nvPicPr>
          <p:cNvPr id="4" name="Picture 3" descr="Screenshot 2025-10-17 at 10.54.05 AM"/>
          <p:cNvPicPr>
            <a:picLocks noChangeAspect="1"/>
          </p:cNvPicPr>
          <p:nvPr/>
        </p:nvPicPr>
        <p:blipFill>
          <a:blip r:embed="rId1"/>
          <a:stretch>
            <a:fillRect/>
          </a:stretch>
        </p:blipFill>
        <p:spPr>
          <a:xfrm>
            <a:off x="6793230" y="1825625"/>
            <a:ext cx="5094605" cy="296926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565785" y="-76200"/>
            <a:ext cx="11024235" cy="1325880"/>
          </a:xfrm>
        </p:spPr>
        <p:txBody>
          <a:bodyPr>
            <a:normAutofit/>
          </a:bodyPr>
          <a:p>
            <a:r>
              <a:rPr lang="en-US" sz="4000" b="1" u="sng" dirty="0">
                <a:solidFill>
                  <a:schemeClr val="accent1">
                    <a:lumMod val="50000"/>
                  </a:schemeClr>
                </a:solidFill>
                <a:latin typeface="Arial Bold" panose="020B0604020202090204" charset="0"/>
                <a:cs typeface="Arial Bold" panose="020B0604020202090204" charset="0"/>
              </a:rPr>
              <a:t>PMLA (Maintenance of Records Rules), 2005</a:t>
            </a:r>
            <a:endParaRPr lang="en-US"/>
          </a:p>
        </p:txBody>
      </p:sp>
      <p:sp>
        <p:nvSpPr>
          <p:cNvPr id="3" name="Content Placeholder 2"/>
          <p:cNvSpPr>
            <a:spLocks noGrp="1"/>
          </p:cNvSpPr>
          <p:nvPr>
            <p:ph idx="1"/>
          </p:nvPr>
        </p:nvSpPr>
        <p:spPr>
          <a:xfrm>
            <a:off x="566420" y="860425"/>
            <a:ext cx="10787380" cy="5824220"/>
          </a:xfrm>
        </p:spPr>
        <p:txBody>
          <a:bodyPr>
            <a:noAutofit/>
          </a:bodyPr>
          <a:p>
            <a:pPr marL="0" indent="0" algn="just">
              <a:lnSpc>
                <a:spcPct val="100000"/>
              </a:lnSpc>
              <a:buNone/>
            </a:pPr>
            <a:r>
              <a:rPr lang="en-US" sz="2300" b="1">
                <a:latin typeface="Arial Bold" panose="020B0604020202090204" charset="0"/>
                <a:cs typeface="Arial Bold" panose="020B0604020202090204" charset="0"/>
              </a:rPr>
              <a:t>Rule 3 -</a:t>
            </a:r>
            <a:r>
              <a:rPr lang="en-US" sz="2300">
                <a:latin typeface="Arial Regular" panose="020B0604020202090204" charset="0"/>
                <a:cs typeface="Arial Regular" panose="020B0604020202090204" charset="0"/>
              </a:rPr>
              <a:t> </a:t>
            </a:r>
            <a:endParaRPr lang="en-US" sz="2300">
              <a:latin typeface="Arial Regular" panose="020B0604020202090204" charset="0"/>
              <a:cs typeface="Arial Regular" panose="020B0604020202090204" charset="0"/>
            </a:endParaRPr>
          </a:p>
          <a:p>
            <a:pPr algn="just">
              <a:lnSpc>
                <a:spcPct val="100000"/>
              </a:lnSpc>
              <a:buFont typeface="Arial" panose="020B0604020202090204" pitchFamily="34" charset="0"/>
              <a:buChar char="•"/>
            </a:pPr>
            <a:r>
              <a:rPr lang="en-US" sz="2300">
                <a:latin typeface="Arial Regular" panose="020B0604020202090204" charset="0"/>
                <a:cs typeface="Arial Regular" panose="020B0604020202090204" charset="0"/>
              </a:rPr>
              <a:t>All cash transactions above 10 lakhs. </a:t>
            </a:r>
            <a:endParaRPr lang="en-US" sz="2300">
              <a:latin typeface="Arial Regular" panose="020B0604020202090204" charset="0"/>
              <a:cs typeface="Arial Regular" panose="020B0604020202090204" charset="0"/>
            </a:endParaRPr>
          </a:p>
          <a:p>
            <a:pPr algn="just">
              <a:lnSpc>
                <a:spcPct val="100000"/>
              </a:lnSpc>
            </a:pPr>
            <a:r>
              <a:rPr lang="en-US" sz="2300">
                <a:latin typeface="Arial Regular" panose="020B0604020202090204" charset="0"/>
                <a:cs typeface="Arial Regular" panose="020B0604020202090204" charset="0"/>
              </a:rPr>
              <a:t>All cash transaction which were forged. </a:t>
            </a:r>
            <a:endParaRPr lang="en-US" sz="2300">
              <a:latin typeface="Arial Regular" panose="020B0604020202090204" charset="0"/>
              <a:cs typeface="Arial Regular" panose="020B0604020202090204" charset="0"/>
            </a:endParaRPr>
          </a:p>
          <a:p>
            <a:pPr algn="just">
              <a:lnSpc>
                <a:spcPct val="100000"/>
              </a:lnSpc>
            </a:pPr>
            <a:r>
              <a:rPr lang="en-US" sz="2300">
                <a:latin typeface="Arial Regular" panose="020B0604020202090204" charset="0"/>
                <a:cs typeface="Arial Regular" panose="020B0604020202090204" charset="0"/>
              </a:rPr>
              <a:t>All transaction involving the NPO above 10 lakhs. </a:t>
            </a:r>
            <a:endParaRPr lang="en-US" sz="2300">
              <a:latin typeface="Arial Regular" panose="020B0604020202090204" charset="0"/>
              <a:cs typeface="Arial Regular" panose="020B0604020202090204" charset="0"/>
            </a:endParaRPr>
          </a:p>
          <a:p>
            <a:pPr algn="just">
              <a:lnSpc>
                <a:spcPct val="100000"/>
              </a:lnSpc>
            </a:pPr>
            <a:r>
              <a:rPr lang="en-US" sz="2300">
                <a:latin typeface="Arial Regular" panose="020B0604020202090204" charset="0"/>
                <a:cs typeface="Arial Regular" panose="020B0604020202090204" charset="0"/>
              </a:rPr>
              <a:t>All suspicous transaction (Rule 2(g)) </a:t>
            </a:r>
            <a:endParaRPr lang="en-US" sz="2300">
              <a:latin typeface="Arial Regular" panose="020B0604020202090204" charset="0"/>
              <a:cs typeface="Arial Regular" panose="020B0604020202090204" charset="0"/>
            </a:endParaRPr>
          </a:p>
          <a:p>
            <a:pPr marL="0" indent="0" algn="just">
              <a:lnSpc>
                <a:spcPct val="100000"/>
              </a:lnSpc>
              <a:buNone/>
            </a:pPr>
            <a:endParaRPr lang="en-US" sz="2300">
              <a:latin typeface="Arial Regular" panose="020B0604020202090204" charset="0"/>
              <a:cs typeface="Arial Regular" panose="020B0604020202090204" charset="0"/>
            </a:endParaRPr>
          </a:p>
          <a:p>
            <a:pPr marL="0" indent="0" algn="just">
              <a:lnSpc>
                <a:spcPct val="100000"/>
              </a:lnSpc>
              <a:buNone/>
            </a:pPr>
            <a:r>
              <a:rPr lang="en-US" sz="2300" b="1">
                <a:latin typeface="Arial Bold" panose="020B0604020202090204" charset="0"/>
                <a:cs typeface="Arial Bold" panose="020B0604020202090204" charset="0"/>
              </a:rPr>
              <a:t>Rule 7 -</a:t>
            </a:r>
            <a:r>
              <a:rPr lang="en-US" sz="2300">
                <a:latin typeface="Arial Regular" panose="020B0604020202090204" charset="0"/>
                <a:cs typeface="Arial Regular" panose="020B0604020202090204" charset="0"/>
              </a:rPr>
              <a:t> Information furnished to FIU- INDIA. (Financial Intelligence Unit- INDIA).</a:t>
            </a:r>
            <a:endParaRPr lang="en-US" sz="2300">
              <a:latin typeface="Arial Regular" panose="020B0604020202090204" charset="0"/>
              <a:cs typeface="Arial Regular" panose="020B0604020202090204" charset="0"/>
            </a:endParaRPr>
          </a:p>
          <a:p>
            <a:pPr marL="0" indent="0" algn="just">
              <a:lnSpc>
                <a:spcPct val="100000"/>
              </a:lnSpc>
              <a:buNone/>
            </a:pPr>
            <a:endParaRPr lang="en-US" sz="2300">
              <a:latin typeface="Arial Regular" panose="020B0604020202090204" charset="0"/>
              <a:cs typeface="Arial Regular" panose="020B0604020202090204" charset="0"/>
            </a:endParaRPr>
          </a:p>
          <a:p>
            <a:pPr marL="0" indent="0" algn="just">
              <a:lnSpc>
                <a:spcPct val="100000"/>
              </a:lnSpc>
              <a:buNone/>
            </a:pPr>
            <a:r>
              <a:rPr lang="en-US" sz="2300" b="1">
                <a:latin typeface="Arial Bold" panose="020B0604020202090204" charset="0"/>
                <a:cs typeface="Arial Bold" panose="020B0604020202090204" charset="0"/>
              </a:rPr>
              <a:t>Rule 8 -</a:t>
            </a:r>
            <a:r>
              <a:rPr lang="en-US" sz="2300">
                <a:latin typeface="Arial Regular" panose="020B0604020202090204" charset="0"/>
                <a:cs typeface="Arial Regular" panose="020B0604020202090204" charset="0"/>
              </a:rPr>
              <a:t> Period of furnishing the information - 15th of suceeding month</a:t>
            </a:r>
            <a:endParaRPr lang="en-US" sz="2300">
              <a:latin typeface="Arial Regular" panose="020B0604020202090204" charset="0"/>
              <a:cs typeface="Arial Regular" panose="020B0604020202090204" charset="0"/>
            </a:endParaRPr>
          </a:p>
          <a:p>
            <a:pPr marL="0" indent="0" algn="just">
              <a:lnSpc>
                <a:spcPct val="100000"/>
              </a:lnSpc>
              <a:buNone/>
            </a:pPr>
            <a:r>
              <a:rPr lang="en-US" sz="2300">
                <a:latin typeface="Arial Regular" panose="020B0604020202090204" charset="0"/>
                <a:cs typeface="Arial Regular" panose="020B0604020202090204" charset="0"/>
              </a:rPr>
              <a:t>STR - within 7 days of forming suspicion. </a:t>
            </a:r>
            <a:endParaRPr lang="en-US" sz="2300">
              <a:latin typeface="Arial Regular" panose="020B0604020202090204" charset="0"/>
              <a:cs typeface="Arial Regular" panose="020B0604020202090204" charset="0"/>
            </a:endParaRPr>
          </a:p>
          <a:p>
            <a:pPr marL="0" indent="0" algn="just">
              <a:lnSpc>
                <a:spcPct val="100000"/>
              </a:lnSpc>
              <a:buNone/>
            </a:pPr>
            <a:endParaRPr lang="en-US" sz="2300">
              <a:latin typeface="Arial Regular" panose="020B0604020202090204" charset="0"/>
              <a:cs typeface="Arial Regular" panose="020B0604020202090204" charset="0"/>
            </a:endParaRPr>
          </a:p>
          <a:p>
            <a:pPr marL="0" indent="0" algn="just">
              <a:lnSpc>
                <a:spcPct val="100000"/>
              </a:lnSpc>
              <a:buNone/>
            </a:pPr>
            <a:r>
              <a:rPr lang="en-US" sz="2300">
                <a:latin typeface="Arial Regular" panose="020B0604020202090204" charset="0"/>
                <a:cs typeface="Arial Regular" panose="020B0604020202090204" charset="0"/>
              </a:rPr>
              <a:t>Reporting suspicious activity is not a breach of client confidentiality (Sec 14.) - Saving clause. </a:t>
            </a:r>
            <a:endParaRPr lang="en-US" sz="2300">
              <a:latin typeface="Arial Regular" panose="020B0604020202090204" charset="0"/>
              <a:cs typeface="Arial Regular" panose="020B060402020209020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4000" b="1" u="sng" dirty="0">
                <a:solidFill>
                  <a:schemeClr val="accent1">
                    <a:lumMod val="50000"/>
                  </a:schemeClr>
                </a:solidFill>
                <a:latin typeface="Arial Bold" panose="020B0604020202090204" charset="0"/>
                <a:cs typeface="Arial Bold" panose="020B0604020202090204" charset="0"/>
              </a:rPr>
              <a:t>How to file the SFT/STR/CTR</a:t>
            </a:r>
            <a:endParaRPr lang="en-US" sz="4000" b="1" u="sng" dirty="0">
              <a:solidFill>
                <a:schemeClr val="accent1">
                  <a:lumMod val="50000"/>
                </a:schemeClr>
              </a:solidFill>
              <a:latin typeface="Arial Bold" panose="020B0604020202090204" charset="0"/>
              <a:cs typeface="Arial Bold" panose="020B0604020202090204" charset="0"/>
            </a:endParaRPr>
          </a:p>
        </p:txBody>
      </p:sp>
      <p:sp>
        <p:nvSpPr>
          <p:cNvPr id="3" name="Content Placeholder 2"/>
          <p:cNvSpPr>
            <a:spLocks noGrp="1"/>
          </p:cNvSpPr>
          <p:nvPr>
            <p:ph idx="1"/>
          </p:nvPr>
        </p:nvSpPr>
        <p:spPr/>
        <p:txBody>
          <a:bodyPr/>
          <a:p>
            <a:endParaRPr lang="en-US"/>
          </a:p>
        </p:txBody>
      </p:sp>
      <p:pic>
        <p:nvPicPr>
          <p:cNvPr id="4" name="Picture 3" descr="Screenshot 2025-10-17 at 11.27.35 AM"/>
          <p:cNvPicPr>
            <a:picLocks noChangeAspect="1"/>
          </p:cNvPicPr>
          <p:nvPr/>
        </p:nvPicPr>
        <p:blipFill>
          <a:blip r:embed="rId1"/>
          <a:stretch>
            <a:fillRect/>
          </a:stretch>
        </p:blipFill>
        <p:spPr>
          <a:xfrm>
            <a:off x="400685" y="1471930"/>
            <a:ext cx="11257915" cy="515302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4000" b="1" u="sng" dirty="0">
                <a:solidFill>
                  <a:schemeClr val="accent1">
                    <a:lumMod val="50000"/>
                  </a:schemeClr>
                </a:solidFill>
                <a:latin typeface="Arial Bold" panose="020B0604020202090204" charset="0"/>
                <a:cs typeface="Arial Bold" panose="020B0604020202090204" charset="0"/>
              </a:rPr>
              <a:t>DNFBP Supervision</a:t>
            </a:r>
            <a:endParaRPr lang="en-US"/>
          </a:p>
        </p:txBody>
      </p:sp>
      <p:sp>
        <p:nvSpPr>
          <p:cNvPr id="3" name="Content Placeholder 2"/>
          <p:cNvSpPr>
            <a:spLocks noGrp="1"/>
          </p:cNvSpPr>
          <p:nvPr>
            <p:ph idx="1"/>
          </p:nvPr>
        </p:nvSpPr>
        <p:spPr/>
        <p:txBody>
          <a:bodyPr/>
          <a:p>
            <a:pPr algn="just"/>
            <a:r>
              <a:rPr lang="en-US">
                <a:latin typeface="Arial Regular" panose="020B0604020202090204" charset="0"/>
                <a:cs typeface="Arial Regular" panose="020B0604020202090204" charset="0"/>
              </a:rPr>
              <a:t>Low suspicous transaction reporting (STR) by DNFBP indicates limited awareness and fear amongst them. </a:t>
            </a:r>
            <a:endParaRPr lang="en-US">
              <a:latin typeface="Arial Regular" panose="020B0604020202090204" charset="0"/>
              <a:cs typeface="Arial Regular" panose="020B0604020202090204" charset="0"/>
            </a:endParaRPr>
          </a:p>
          <a:p>
            <a:pPr algn="just"/>
            <a:endParaRPr lang="en-US">
              <a:latin typeface="Arial Regular" panose="020B0604020202090204" charset="0"/>
              <a:cs typeface="Arial Regular" panose="020B0604020202090204" charset="0"/>
            </a:endParaRPr>
          </a:p>
          <a:p>
            <a:pPr algn="just"/>
            <a:r>
              <a:rPr lang="en-US">
                <a:latin typeface="Arial Regular" panose="020B0604020202090204" charset="0"/>
                <a:cs typeface="Arial Regular" panose="020B0604020202090204" charset="0"/>
              </a:rPr>
              <a:t>Risk mitigation in certain DNFBPs, (Dealers in precious metals &amp; stones) is weak. Simply prohibition on cash transaction is not sufficiently mitigating the risks. </a:t>
            </a:r>
            <a:endParaRPr lang="en-US">
              <a:latin typeface="Arial Regular" panose="020B0604020202090204" charset="0"/>
              <a:cs typeface="Arial Regular" panose="020B0604020202090204" charset="0"/>
            </a:endParaRPr>
          </a:p>
          <a:p>
            <a:pPr algn="just"/>
            <a:endParaRPr lang="en-US">
              <a:latin typeface="Arial Regular" panose="020B0604020202090204" charset="0"/>
              <a:cs typeface="Arial Regular" panose="020B0604020202090204" charset="0"/>
            </a:endParaRPr>
          </a:p>
          <a:p>
            <a:pPr algn="just"/>
            <a:r>
              <a:rPr lang="en-US">
                <a:latin typeface="Arial Regular" panose="020B0604020202090204" charset="0"/>
                <a:cs typeface="Arial Regular" panose="020B0604020202090204" charset="0"/>
              </a:rPr>
              <a:t>There is limited qualitative and quantitative data on ML/TF risks in DNFBP. </a:t>
            </a:r>
            <a:endParaRPr lang="en-US">
              <a:latin typeface="Arial Regular" panose="020B0604020202090204" charset="0"/>
              <a:cs typeface="Arial Regular" panose="020B06040202020902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4000" b="1" u="sng" dirty="0">
                <a:solidFill>
                  <a:schemeClr val="accent1">
                    <a:lumMod val="50000"/>
                  </a:schemeClr>
                </a:solidFill>
                <a:latin typeface="Arial Bold" panose="020B0604020202090204" charset="0"/>
                <a:ea typeface="+mn-ea"/>
                <a:cs typeface="Arial Bold" panose="020B0604020202090204" charset="0"/>
              </a:rPr>
              <a:t>Applicability of PMLA (Section 1)</a:t>
            </a:r>
            <a:endParaRPr lang="en-US" u="sng"/>
          </a:p>
        </p:txBody>
      </p:sp>
      <p:sp>
        <p:nvSpPr>
          <p:cNvPr id="3" name="Content Placeholder 2"/>
          <p:cNvSpPr>
            <a:spLocks noGrp="1"/>
          </p:cNvSpPr>
          <p:nvPr>
            <p:ph idx="1"/>
          </p:nvPr>
        </p:nvSpPr>
        <p:spPr/>
        <p:txBody>
          <a:bodyPr>
            <a:normAutofit fontScale="90000"/>
          </a:bodyPr>
          <a:p>
            <a:pPr algn="just">
              <a:lnSpc>
                <a:spcPct val="100000"/>
              </a:lnSpc>
            </a:pPr>
            <a:r>
              <a:rPr lang="en-US">
                <a:latin typeface="Arial Regular" panose="020B0604020202090204" charset="0"/>
                <a:cs typeface="Arial Regular" panose="020B0604020202090204" charset="0"/>
              </a:rPr>
              <a:t>The Act extends to whole of India w.e.f. </a:t>
            </a:r>
            <a:r>
              <a:rPr lang="en-US" b="1">
                <a:latin typeface="Arial Bold" panose="020B0604020202090204" charset="0"/>
                <a:cs typeface="Arial Bold" panose="020B0604020202090204" charset="0"/>
              </a:rPr>
              <a:t>17 January 2003</a:t>
            </a:r>
            <a:r>
              <a:rPr lang="en-US">
                <a:latin typeface="Arial Regular" panose="020B0604020202090204" charset="0"/>
                <a:cs typeface="Arial Regular" panose="020B0604020202090204" charset="0"/>
              </a:rPr>
              <a:t> (No exclusion for State of J&amp;K).  </a:t>
            </a:r>
            <a:endParaRPr lang="en-US">
              <a:latin typeface="Arial Regular" panose="020B0604020202090204" charset="0"/>
              <a:cs typeface="Arial Regular" panose="020B0604020202090204" charset="0"/>
            </a:endParaRPr>
          </a:p>
          <a:p>
            <a:pPr marL="0" indent="0" algn="just">
              <a:lnSpc>
                <a:spcPct val="100000"/>
              </a:lnSpc>
              <a:buNone/>
            </a:pPr>
            <a:endParaRPr lang="en-US">
              <a:latin typeface="Arial Regular" panose="020B0604020202090204" charset="0"/>
              <a:cs typeface="Arial Regular" panose="020B0604020202090204" charset="0"/>
            </a:endParaRPr>
          </a:p>
          <a:p>
            <a:pPr algn="just">
              <a:lnSpc>
                <a:spcPct val="100000"/>
              </a:lnSpc>
            </a:pPr>
            <a:r>
              <a:rPr lang="en-US">
                <a:latin typeface="Arial Regular" panose="020B0604020202090204" charset="0"/>
                <a:cs typeface="Arial Regular" panose="020B0604020202090204" charset="0"/>
              </a:rPr>
              <a:t>Section 1(3), provides for deferred legislature. Hence, The central government notified the date of applicability as </a:t>
            </a:r>
            <a:r>
              <a:rPr lang="en-US" b="1">
                <a:latin typeface="Arial Bold" panose="020B0604020202090204" charset="0"/>
                <a:cs typeface="Arial Bold" panose="020B0604020202090204" charset="0"/>
              </a:rPr>
              <a:t>1 July 2005.</a:t>
            </a:r>
            <a:r>
              <a:rPr lang="en-US">
                <a:latin typeface="Arial Regular" panose="020B0604020202090204" charset="0"/>
                <a:cs typeface="Arial Regular" panose="020B0604020202090204" charset="0"/>
              </a:rPr>
              <a:t>  </a:t>
            </a:r>
            <a:endParaRPr lang="en-US">
              <a:latin typeface="Arial Regular" panose="020B0604020202090204" charset="0"/>
              <a:cs typeface="Arial Regular" panose="020B0604020202090204" charset="0"/>
            </a:endParaRPr>
          </a:p>
          <a:p>
            <a:pPr marL="0" indent="0" algn="just">
              <a:lnSpc>
                <a:spcPct val="100000"/>
              </a:lnSpc>
              <a:buNone/>
            </a:pPr>
            <a:endParaRPr lang="en-US">
              <a:latin typeface="Arial Regular" panose="020B0604020202090204" charset="0"/>
              <a:cs typeface="Arial Regular" panose="020B0604020202090204" charset="0"/>
            </a:endParaRPr>
          </a:p>
          <a:p>
            <a:pPr algn="just">
              <a:lnSpc>
                <a:spcPct val="100000"/>
              </a:lnSpc>
            </a:pPr>
            <a:r>
              <a:rPr lang="en-US">
                <a:latin typeface="Arial Regular" panose="020B0604020202090204" charset="0"/>
                <a:cs typeface="Arial Regular" panose="020B0604020202090204" charset="0"/>
              </a:rPr>
              <a:t>As per A.K. Roy vs UOI (SC) (1 SCC 271) - </a:t>
            </a:r>
            <a:r>
              <a:rPr lang="en-US" i="1">
                <a:latin typeface="Arial Italic" panose="020B0604020202090204" charset="0"/>
                <a:cs typeface="Arial Italic" panose="020B0604020202090204" charset="0"/>
              </a:rPr>
              <a:t>Deferred enforcement clauses are legitimate where executive preparedness is necessary for Act implementation. </a:t>
            </a:r>
            <a:endParaRPr lang="en-US" i="1">
              <a:latin typeface="Arial Italic" panose="020B0604020202090204" charset="0"/>
              <a:cs typeface="Arial Italic" panose="020B0604020202090204" charset="0"/>
            </a:endParaRPr>
          </a:p>
          <a:p>
            <a:pPr algn="just">
              <a:lnSpc>
                <a:spcPct val="100000"/>
              </a:lnSpc>
            </a:pPr>
            <a:endParaRPr lang="en-US" i="1">
              <a:latin typeface="Arial Italic" panose="020B0604020202090204" charset="0"/>
              <a:cs typeface="Arial Italic" panose="020B060402020209020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4000" b="1" u="sng" dirty="0">
                <a:solidFill>
                  <a:schemeClr val="accent1">
                    <a:lumMod val="50000"/>
                  </a:schemeClr>
                </a:solidFill>
                <a:latin typeface="Arial Bold" panose="020B0604020202090204" charset="0"/>
                <a:cs typeface="Arial Bold" panose="020B0604020202090204" charset="0"/>
              </a:rPr>
              <a:t>What does FIU- INDIA need to do</a:t>
            </a:r>
            <a:endParaRPr lang="en-US"/>
          </a:p>
        </p:txBody>
      </p:sp>
      <p:sp>
        <p:nvSpPr>
          <p:cNvPr id="3" name="Content Placeholder 2"/>
          <p:cNvSpPr>
            <a:spLocks noGrp="1"/>
          </p:cNvSpPr>
          <p:nvPr>
            <p:ph idx="1"/>
          </p:nvPr>
        </p:nvSpPr>
        <p:spPr/>
        <p:txBody>
          <a:bodyPr/>
          <a:p>
            <a:pPr algn="just"/>
            <a:r>
              <a:rPr lang="en-US">
                <a:latin typeface="Arial Regular" panose="020B0604020202090204" charset="0"/>
                <a:cs typeface="Arial Regular" panose="020B0604020202090204" charset="0"/>
              </a:rPr>
              <a:t>Arrange training sessions and awareness compaigns of DNFPBs. </a:t>
            </a:r>
            <a:endParaRPr lang="en-US">
              <a:latin typeface="Arial Regular" panose="020B0604020202090204" charset="0"/>
              <a:cs typeface="Arial Regular" panose="020B0604020202090204" charset="0"/>
            </a:endParaRPr>
          </a:p>
          <a:p>
            <a:pPr algn="just"/>
            <a:endParaRPr lang="en-US">
              <a:latin typeface="Arial Regular" panose="020B0604020202090204" charset="0"/>
              <a:cs typeface="Arial Regular" panose="020B0604020202090204" charset="0"/>
            </a:endParaRPr>
          </a:p>
          <a:p>
            <a:pPr algn="just"/>
            <a:r>
              <a:rPr lang="en-US">
                <a:latin typeface="Arial Regular" panose="020B0604020202090204" charset="0"/>
                <a:cs typeface="Arial Regular" panose="020B0604020202090204" charset="0"/>
              </a:rPr>
              <a:t>Enhance collection of data and analytics regarding transaction volumes, types of transactions, cash usage, complaince history.</a:t>
            </a:r>
            <a:endParaRPr lang="en-US">
              <a:latin typeface="Arial Regular" panose="020B0604020202090204" charset="0"/>
              <a:cs typeface="Arial Regular" panose="020B0604020202090204" charset="0"/>
            </a:endParaRPr>
          </a:p>
          <a:p>
            <a:pPr marL="0" indent="0" algn="just">
              <a:buNone/>
            </a:pPr>
            <a:r>
              <a:rPr lang="en-US">
                <a:latin typeface="Arial Regular" panose="020B0604020202090204" charset="0"/>
                <a:cs typeface="Arial Regular" panose="020B0604020202090204" charset="0"/>
              </a:rPr>
              <a:t> </a:t>
            </a:r>
            <a:endParaRPr lang="en-US">
              <a:latin typeface="Arial Regular" panose="020B0604020202090204" charset="0"/>
              <a:cs typeface="Arial Regular" panose="020B0604020202090204" charset="0"/>
            </a:endParaRPr>
          </a:p>
          <a:p>
            <a:pPr algn="just"/>
            <a:r>
              <a:rPr lang="en-US">
                <a:latin typeface="Arial Regular" panose="020B0604020202090204" charset="0"/>
                <a:cs typeface="Arial Regular" panose="020B0604020202090204" charset="0"/>
              </a:rPr>
              <a:t>Issue guildlines and red flags indicators tailored to specific DNFBP Sectors, so they can better detect suspicious activity. </a:t>
            </a:r>
            <a:endParaRPr lang="en-US">
              <a:latin typeface="Arial Regular" panose="020B0604020202090204" charset="0"/>
              <a:cs typeface="Arial Regular" panose="020B060402020209020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4000" b="1" u="sng" dirty="0">
                <a:solidFill>
                  <a:schemeClr val="accent1">
                    <a:lumMod val="50000"/>
                  </a:schemeClr>
                </a:solidFill>
                <a:latin typeface="Arial Bold" panose="020B0604020202090204" charset="0"/>
                <a:cs typeface="Arial Bold" panose="020B0604020202090204" charset="0"/>
              </a:rPr>
              <a:t>Interplay of PMLA with Income tax/GST</a:t>
            </a:r>
            <a:endParaRPr lang="en-US"/>
          </a:p>
        </p:txBody>
      </p:sp>
      <p:sp>
        <p:nvSpPr>
          <p:cNvPr id="3" name="Content Placeholder 2"/>
          <p:cNvSpPr>
            <a:spLocks noGrp="1"/>
          </p:cNvSpPr>
          <p:nvPr>
            <p:ph idx="1"/>
          </p:nvPr>
        </p:nvSpPr>
        <p:spPr>
          <a:xfrm>
            <a:off x="838200" y="1691005"/>
            <a:ext cx="10515600" cy="4486275"/>
          </a:xfrm>
        </p:spPr>
        <p:txBody>
          <a:bodyPr>
            <a:normAutofit lnSpcReduction="10000"/>
          </a:bodyPr>
          <a:p>
            <a:pPr algn="just"/>
            <a:r>
              <a:rPr lang="en-US">
                <a:latin typeface="Arial Regular" panose="020B0604020202090204" charset="0"/>
                <a:cs typeface="Arial Regular" panose="020B0604020202090204" charset="0"/>
              </a:rPr>
              <a:t>PMLA operated in coordinated manner with other fiscal statues. - Income tax act and GST laws. </a:t>
            </a:r>
            <a:endParaRPr lang="en-US">
              <a:latin typeface="Arial Regular" panose="020B0604020202090204" charset="0"/>
              <a:cs typeface="Arial Regular" panose="020B0604020202090204" charset="0"/>
            </a:endParaRPr>
          </a:p>
          <a:p>
            <a:pPr marL="0" indent="0" algn="just">
              <a:buNone/>
            </a:pPr>
            <a:endParaRPr lang="en-US">
              <a:latin typeface="Arial Regular" panose="020B0604020202090204" charset="0"/>
              <a:cs typeface="Arial Regular" panose="020B0604020202090204" charset="0"/>
            </a:endParaRPr>
          </a:p>
          <a:p>
            <a:pPr algn="just"/>
            <a:r>
              <a:rPr lang="en-US">
                <a:latin typeface="Arial Regular" panose="020B0604020202090204" charset="0"/>
                <a:cs typeface="Arial Regular" panose="020B0604020202090204" charset="0"/>
              </a:rPr>
              <a:t>Information from Income tax search (Sec. 132) or reassessment (147/148) can be shared with ED under Section 66(2) of the Act.</a:t>
            </a:r>
            <a:endParaRPr lang="en-US">
              <a:latin typeface="Arial Regular" panose="020B0604020202090204" charset="0"/>
              <a:cs typeface="Arial Regular" panose="020B0604020202090204" charset="0"/>
            </a:endParaRPr>
          </a:p>
          <a:p>
            <a:pPr marL="0" indent="0" algn="just">
              <a:buNone/>
            </a:pPr>
            <a:endParaRPr lang="en-US">
              <a:latin typeface="Arial Regular" panose="020B0604020202090204" charset="0"/>
              <a:cs typeface="Arial Regular" panose="020B0604020202090204" charset="0"/>
            </a:endParaRPr>
          </a:p>
          <a:p>
            <a:pPr algn="just"/>
            <a:r>
              <a:rPr lang="en-US" altLang="en-US" b="1">
                <a:latin typeface="Arial Bold" panose="020B0604020202090204" charset="0"/>
                <a:cs typeface="Arial Bold" panose="020B0604020202090204" charset="0"/>
              </a:rPr>
              <a:t>Vijay Madanlal Choudhary v. UOI (2022 SC): </a:t>
            </a:r>
            <a:r>
              <a:rPr lang="en-US" altLang="en-US">
                <a:latin typeface="Arial Regular" panose="020B0604020202090204" charset="0"/>
                <a:cs typeface="Arial Regular" panose="020B0604020202090204" charset="0"/>
              </a:rPr>
              <a:t>PMLA proceedings are valid even if income-tax proceedings are pending, provided there is material suggesting laundering of “proceeds of crime.”</a:t>
            </a:r>
            <a:endParaRPr lang="en-US" altLang="en-US">
              <a:latin typeface="Arial Regular" panose="020B0604020202090204" charset="0"/>
              <a:cs typeface="Arial Regular" panose="020B0604020202090204" charset="0"/>
            </a:endParaRPr>
          </a:p>
          <a:p>
            <a:pPr algn="just"/>
            <a:endParaRPr lang="en-US">
              <a:latin typeface="Arial Regular" panose="020B0604020202090204" charset="0"/>
              <a:cs typeface="Arial Regular" panose="020B060402020209020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626745"/>
            <a:ext cx="10515600" cy="5550535"/>
          </a:xfrm>
        </p:spPr>
        <p:txBody>
          <a:bodyPr/>
          <a:p>
            <a:pPr algn="just"/>
            <a:r>
              <a:rPr lang="en-US" altLang="en-US" b="1">
                <a:latin typeface="Arial Bold" panose="020B0604020202090204" charset="0"/>
                <a:cs typeface="Arial Bold" panose="020B0604020202090204" charset="0"/>
                <a:sym typeface="+mn-ea"/>
              </a:rPr>
              <a:t>Prakash Industries Ltd. v. ED (Delhi HC 2023): </a:t>
            </a:r>
            <a:r>
              <a:rPr lang="en-US" altLang="en-US">
                <a:latin typeface="Arial Regular" panose="020B0604020202090204" charset="0"/>
                <a:cs typeface="Arial Regular" panose="020B0604020202090204" charset="0"/>
                <a:sym typeface="+mn-ea"/>
              </a:rPr>
              <a:t>Parallel investigations permissible; findings of AO not binding on ED.</a:t>
            </a:r>
            <a:r>
              <a:rPr lang="en-US">
                <a:latin typeface="Arial Regular" panose="020B0604020202090204" charset="0"/>
                <a:cs typeface="Arial Regular" panose="020B0604020202090204" charset="0"/>
                <a:sym typeface="+mn-ea"/>
              </a:rPr>
              <a:t> </a:t>
            </a:r>
            <a:endParaRPr lang="en-US">
              <a:latin typeface="Arial Regular" panose="020B0604020202090204" charset="0"/>
              <a:cs typeface="Arial Regular" panose="020B0604020202090204" charset="0"/>
              <a:sym typeface="+mn-ea"/>
            </a:endParaRPr>
          </a:p>
          <a:p>
            <a:pPr algn="just"/>
            <a:endParaRPr lang="en-US">
              <a:latin typeface="Arial Regular" panose="020B0604020202090204" charset="0"/>
              <a:cs typeface="Arial Regular" panose="020B0604020202090204" charset="0"/>
              <a:sym typeface="+mn-ea"/>
            </a:endParaRPr>
          </a:p>
          <a:p>
            <a:pPr algn="just"/>
            <a:r>
              <a:rPr lang="en-US">
                <a:latin typeface="Arial Regular" panose="020B0604020202090204" charset="0"/>
                <a:cs typeface="Arial Regular" panose="020B0604020202090204" charset="0"/>
              </a:rPr>
              <a:t>Similarly in GST, section 132 Offences (fake Invoices offence, wrongful ITC, refund fraud) is not included in the PMLA schedule. </a:t>
            </a:r>
            <a:endParaRPr lang="en-US">
              <a:latin typeface="Arial Regular" panose="020B0604020202090204" charset="0"/>
              <a:cs typeface="Arial Regular" panose="020B0604020202090204" charset="0"/>
            </a:endParaRPr>
          </a:p>
          <a:p>
            <a:pPr algn="just"/>
            <a:endParaRPr lang="en-US">
              <a:latin typeface="Arial Regular" panose="020B0604020202090204" charset="0"/>
              <a:cs typeface="Arial Regular" panose="020B0604020202090204" charset="0"/>
            </a:endParaRPr>
          </a:p>
          <a:p>
            <a:pPr algn="just"/>
            <a:r>
              <a:rPr lang="en-US" altLang="en-US" b="1">
                <a:latin typeface="Arial Bold" panose="020B0604020202090204" charset="0"/>
                <a:cs typeface="Arial Bold" panose="020B0604020202090204" charset="0"/>
              </a:rPr>
              <a:t>GST Investigation:</a:t>
            </a:r>
            <a:r>
              <a:rPr lang="en-US" altLang="en-US">
                <a:latin typeface="Arial Regular" panose="020B0604020202090204" charset="0"/>
                <a:cs typeface="Arial Regular" panose="020B0604020202090204" charset="0"/>
              </a:rPr>
              <a:t> DGGI or State GST detects fake invoices / non-existent firms.</a:t>
            </a:r>
            <a:endParaRPr lang="en-US" altLang="en-US">
              <a:latin typeface="Arial Regular" panose="020B0604020202090204" charset="0"/>
              <a:cs typeface="Arial Regular" panose="020B0604020202090204" charset="0"/>
            </a:endParaRPr>
          </a:p>
          <a:p>
            <a:pPr algn="just"/>
            <a:endParaRPr lang="en-US" altLang="en-US">
              <a:latin typeface="Arial Regular" panose="020B0604020202090204" charset="0"/>
              <a:cs typeface="Arial Regular" panose="020B0604020202090204" charset="0"/>
            </a:endParaRPr>
          </a:p>
          <a:p>
            <a:pPr algn="just"/>
            <a:r>
              <a:rPr lang="en-US" altLang="en-US" b="1">
                <a:latin typeface="Arial Bold" panose="020B0604020202090204" charset="0"/>
                <a:cs typeface="Arial Bold" panose="020B0604020202090204" charset="0"/>
              </a:rPr>
              <a:t>Sanjay Agrawal v. ED (MP HC 2023) : </a:t>
            </a:r>
            <a:r>
              <a:rPr lang="en-US" altLang="en-US">
                <a:latin typeface="Arial Regular" panose="020B0604020202090204" charset="0"/>
                <a:cs typeface="Arial Regular" panose="020B0604020202090204" charset="0"/>
              </a:rPr>
              <a:t>ED can proceed even before GST adjudication concludes.</a:t>
            </a:r>
            <a:r>
              <a:rPr lang="en-US">
                <a:latin typeface="Arial Regular" panose="020B0604020202090204" charset="0"/>
                <a:cs typeface="Arial Regular" panose="020B0604020202090204" charset="0"/>
              </a:rPr>
              <a:t> </a:t>
            </a:r>
            <a:endParaRPr lang="en-US">
              <a:latin typeface="Arial Regular" panose="020B0604020202090204" charset="0"/>
              <a:cs typeface="Arial Regular" panose="020B060402020209020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542290" y="913765"/>
            <a:ext cx="11047730" cy="5433060"/>
          </a:xfrm>
        </p:spPr>
        <p:txBody>
          <a:bodyPr>
            <a:normAutofit fontScale="25000"/>
          </a:bodyPr>
          <a:p>
            <a:endParaRPr lang="en-US" b="1" u="sng"/>
          </a:p>
          <a:p>
            <a:pPr marL="0" indent="0" algn="just">
              <a:lnSpc>
                <a:spcPct val="100000"/>
              </a:lnSpc>
              <a:buNone/>
            </a:pPr>
            <a:endParaRPr lang="en-US" altLang="en-US" b="1" u="sng"/>
          </a:p>
          <a:p>
            <a:pPr marL="0" indent="0" algn="just">
              <a:lnSpc>
                <a:spcPct val="100000"/>
              </a:lnSpc>
              <a:buNone/>
            </a:pPr>
            <a:r>
              <a:rPr lang="en-US" altLang="en-US" sz="9600" b="1" u="sng">
                <a:latin typeface="Arial Bold" panose="020B0604020202090204" charset="0"/>
                <a:cs typeface="Arial Bold" panose="020B0604020202090204" charset="0"/>
              </a:rPr>
              <a:t>Illustration: Fake Invoicing Case with Forgery Elements</a:t>
            </a:r>
            <a:endParaRPr lang="en-US" altLang="en-US" sz="9600" b="1" u="sng">
              <a:latin typeface="Arial Bold" panose="020B0604020202090204" charset="0"/>
              <a:cs typeface="Arial Bold" panose="020B0604020202090204" charset="0"/>
            </a:endParaRPr>
          </a:p>
          <a:p>
            <a:pPr marL="0" indent="0" algn="just">
              <a:lnSpc>
                <a:spcPct val="100000"/>
              </a:lnSpc>
              <a:buNone/>
            </a:pPr>
            <a:r>
              <a:rPr lang="en-US" altLang="en-US" sz="9600" b="1" u="sng">
                <a:latin typeface="Arial Bold" panose="020B0604020202090204" charset="0"/>
                <a:cs typeface="Arial Bold" panose="020B0604020202090204" charset="0"/>
              </a:rPr>
              <a:t>DGGI Search:</a:t>
            </a:r>
            <a:endParaRPr lang="en-US" altLang="en-US" sz="9600" b="1" u="sng">
              <a:latin typeface="Arial Bold" panose="020B0604020202090204" charset="0"/>
              <a:cs typeface="Arial Bold" panose="020B0604020202090204" charset="0"/>
            </a:endParaRPr>
          </a:p>
          <a:p>
            <a:pPr algn="just">
              <a:lnSpc>
                <a:spcPct val="100000"/>
              </a:lnSpc>
            </a:pPr>
            <a:r>
              <a:rPr lang="en-US" altLang="en-US" sz="9600">
                <a:latin typeface="Arial Regular" panose="020B0604020202090204" charset="0"/>
                <a:cs typeface="Arial Regular" panose="020B0604020202090204" charset="0"/>
              </a:rPr>
              <a:t>M/s. Alpha Traders found issuing fake GST invoices worth ₹8 crore without supply of goods — availing ineligible ITC and refund.</a:t>
            </a:r>
            <a:endParaRPr lang="en-US" altLang="en-US" sz="9600">
              <a:latin typeface="Arial Regular" panose="020B0604020202090204" charset="0"/>
              <a:cs typeface="Arial Regular" panose="020B0604020202090204" charset="0"/>
            </a:endParaRPr>
          </a:p>
          <a:p>
            <a:pPr algn="just">
              <a:lnSpc>
                <a:spcPct val="100000"/>
              </a:lnSpc>
            </a:pPr>
            <a:r>
              <a:rPr lang="en-US" altLang="en-US" sz="9600">
                <a:latin typeface="Arial Regular" panose="020B0604020202090204" charset="0"/>
                <a:cs typeface="Arial Regular" panose="020B0604020202090204" charset="0"/>
              </a:rPr>
              <a:t>Offences under Section 132(1)(b)&amp;(c), CGST Act detected.</a:t>
            </a:r>
            <a:endParaRPr lang="en-US" altLang="en-US" sz="9600">
              <a:latin typeface="Arial Regular" panose="020B0604020202090204" charset="0"/>
              <a:cs typeface="Arial Regular" panose="020B0604020202090204" charset="0"/>
            </a:endParaRPr>
          </a:p>
          <a:p>
            <a:pPr algn="just">
              <a:lnSpc>
                <a:spcPct val="100000"/>
              </a:lnSpc>
            </a:pPr>
            <a:endParaRPr lang="en-US" altLang="en-US" sz="9600" b="1">
              <a:latin typeface="Arial Bold" panose="020B0604020202090204" charset="0"/>
              <a:cs typeface="Arial Bold" panose="020B0604020202090204" charset="0"/>
            </a:endParaRPr>
          </a:p>
          <a:p>
            <a:pPr marL="0" indent="0" algn="just">
              <a:lnSpc>
                <a:spcPct val="100000"/>
              </a:lnSpc>
              <a:buNone/>
            </a:pPr>
            <a:r>
              <a:rPr lang="en-US" altLang="en-US" sz="9600" b="1" u="sng">
                <a:latin typeface="Arial Bold" panose="020B0604020202090204" charset="0"/>
                <a:cs typeface="Arial Bold" panose="020B0604020202090204" charset="0"/>
              </a:rPr>
              <a:t>Discovery of Forgery:</a:t>
            </a:r>
            <a:endParaRPr lang="en-US" altLang="en-US" sz="9600" b="1" u="sng">
              <a:latin typeface="Arial Bold" panose="020B0604020202090204" charset="0"/>
              <a:cs typeface="Arial Bold" panose="020B0604020202090204" charset="0"/>
            </a:endParaRPr>
          </a:p>
          <a:p>
            <a:pPr algn="just">
              <a:lnSpc>
                <a:spcPct val="100000"/>
              </a:lnSpc>
            </a:pPr>
            <a:r>
              <a:rPr lang="en-US" altLang="en-US" sz="9600">
                <a:latin typeface="Arial Regular" panose="020B0604020202090204" charset="0"/>
                <a:cs typeface="Arial Regular" panose="020B0604020202090204" charset="0"/>
              </a:rPr>
              <a:t>Investigation revealed forged PAN, Aadhaar, and bank documents used to open accounts and claim refunds.</a:t>
            </a:r>
            <a:endParaRPr lang="en-US" altLang="en-US" sz="9600">
              <a:latin typeface="Arial Regular" panose="020B0604020202090204" charset="0"/>
              <a:cs typeface="Arial Regular" panose="020B0604020202090204" charset="0"/>
            </a:endParaRPr>
          </a:p>
          <a:p>
            <a:pPr algn="just">
              <a:lnSpc>
                <a:spcPct val="100000"/>
              </a:lnSpc>
            </a:pPr>
            <a:r>
              <a:rPr lang="en-US" altLang="en-US" sz="9600">
                <a:latin typeface="Arial Regular" panose="020B0604020202090204" charset="0"/>
                <a:cs typeface="Arial Regular" panose="020B0604020202090204" charset="0"/>
              </a:rPr>
              <a:t>Offences under IPC 467, 471 (forgery &amp; use of forged documents) — these are scheduled offences under PMLA.</a:t>
            </a:r>
            <a:endParaRPr lang="en-US" altLang="en-US" sz="9600">
              <a:latin typeface="Arial Regular" panose="020B0604020202090204" charset="0"/>
              <a:cs typeface="Arial Regular" panose="020B0604020202090204" charset="0"/>
            </a:endParaRPr>
          </a:p>
          <a:p>
            <a:pPr>
              <a:lnSpc>
                <a:spcPct val="100000"/>
              </a:lnSpc>
            </a:pPr>
            <a:endParaRPr lang="en-US" altLang="en-US" sz="9600">
              <a:latin typeface="Arial Regular" panose="020B0604020202090204" charset="0"/>
              <a:cs typeface="Arial Regular" panose="020B0604020202090204" charset="0"/>
            </a:endParaRPr>
          </a:p>
        </p:txBody>
      </p:sp>
      <p:sp>
        <p:nvSpPr>
          <p:cNvPr id="4" name="Text Box 3"/>
          <p:cNvSpPr txBox="1"/>
          <p:nvPr/>
        </p:nvSpPr>
        <p:spPr>
          <a:xfrm>
            <a:off x="542290" y="341630"/>
            <a:ext cx="10386695" cy="572135"/>
          </a:xfrm>
          <a:prstGeom prst="rect">
            <a:avLst/>
          </a:prstGeom>
          <a:noFill/>
        </p:spPr>
        <p:txBody>
          <a:bodyPr wrap="square" rtlCol="0">
            <a:noAutofit/>
          </a:bodyPr>
          <a:p>
            <a:r>
              <a:rPr lang="en-US" sz="4000" b="1" u="sng" dirty="0">
                <a:solidFill>
                  <a:schemeClr val="accent1">
                    <a:lumMod val="50000"/>
                  </a:schemeClr>
                </a:solidFill>
                <a:latin typeface="Arial Bold" panose="020B0604020202090204" charset="0"/>
                <a:ea typeface="+mj-ea"/>
                <a:cs typeface="Arial Bold" panose="020B0604020202090204" charset="0"/>
              </a:rPr>
              <a:t>GST case turns into PMLA proceedings</a:t>
            </a:r>
            <a:endParaRPr lang="en-US" sz="4000" b="1" u="sng" dirty="0">
              <a:solidFill>
                <a:schemeClr val="accent1">
                  <a:lumMod val="50000"/>
                </a:schemeClr>
              </a:solidFill>
              <a:latin typeface="Arial Bold" panose="020B0604020202090204" charset="0"/>
              <a:ea typeface="+mj-ea"/>
              <a:cs typeface="Arial Bold" panose="020B060402020209020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603885"/>
            <a:ext cx="10515600" cy="5573395"/>
          </a:xfrm>
        </p:spPr>
        <p:txBody>
          <a:bodyPr>
            <a:normAutofit/>
          </a:bodyPr>
          <a:p>
            <a:pPr marL="0" indent="0" algn="just">
              <a:lnSpc>
                <a:spcPct val="110000"/>
              </a:lnSpc>
              <a:buNone/>
            </a:pPr>
            <a:r>
              <a:rPr lang="en-US" altLang="en-US" sz="2400" b="1" u="sng">
                <a:latin typeface="Arial Bold" panose="020B0604020202090204" charset="0"/>
                <a:cs typeface="Arial Bold" panose="020B0604020202090204" charset="0"/>
                <a:sym typeface="+mn-ea"/>
              </a:rPr>
              <a:t>ED Action:</a:t>
            </a:r>
            <a:endParaRPr lang="en-US" altLang="en-US" sz="2400" b="1" u="sng">
              <a:latin typeface="Arial Bold" panose="020B0604020202090204" charset="0"/>
              <a:cs typeface="Arial Bold" panose="020B0604020202090204" charset="0"/>
            </a:endParaRPr>
          </a:p>
          <a:p>
            <a:pPr algn="just">
              <a:lnSpc>
                <a:spcPct val="110000"/>
              </a:lnSpc>
            </a:pPr>
            <a:r>
              <a:rPr lang="en-US" altLang="en-US" sz="2400">
                <a:latin typeface="Arial Regular" panose="020B0604020202090204" charset="0"/>
                <a:cs typeface="Arial Regular" panose="020B0604020202090204" charset="0"/>
                <a:sym typeface="+mn-ea"/>
              </a:rPr>
              <a:t>Based on DGGI’s report, ED registered ECIR under Section 3 of PMLA for laundering of “proceeds of crime.”</a:t>
            </a:r>
            <a:endParaRPr lang="en-US" altLang="en-US" sz="2400">
              <a:latin typeface="Arial Regular" panose="020B0604020202090204" charset="0"/>
              <a:cs typeface="Arial Regular" panose="020B0604020202090204" charset="0"/>
            </a:endParaRPr>
          </a:p>
          <a:p>
            <a:pPr algn="just">
              <a:lnSpc>
                <a:spcPct val="110000"/>
              </a:lnSpc>
            </a:pPr>
            <a:r>
              <a:rPr lang="en-US" altLang="en-US" sz="2400">
                <a:latin typeface="Arial Regular" panose="020B0604020202090204" charset="0"/>
                <a:cs typeface="Arial Regular" panose="020B0604020202090204" charset="0"/>
                <a:sym typeface="+mn-ea"/>
              </a:rPr>
              <a:t>Funds were routed through shell firms and used to acquire assets.</a:t>
            </a:r>
            <a:endParaRPr lang="en-US" altLang="en-US" sz="2400">
              <a:latin typeface="Arial Regular" panose="020B0604020202090204" charset="0"/>
              <a:cs typeface="Arial Regular" panose="020B0604020202090204" charset="0"/>
            </a:endParaRPr>
          </a:p>
          <a:p>
            <a:pPr algn="just">
              <a:lnSpc>
                <a:spcPct val="110000"/>
              </a:lnSpc>
            </a:pPr>
            <a:r>
              <a:rPr lang="en-US" altLang="en-US" sz="2400">
                <a:latin typeface="Arial Regular" panose="020B0604020202090204" charset="0"/>
                <a:cs typeface="Arial Regular" panose="020B0604020202090204" charset="0"/>
                <a:sym typeface="+mn-ea"/>
              </a:rPr>
              <a:t>Properties worth ₹5.2 crore attached under Section 5(1) PMLA.</a:t>
            </a:r>
            <a:endParaRPr lang="en-US" altLang="en-US" sz="2400">
              <a:latin typeface="Arial Regular" panose="020B0604020202090204" charset="0"/>
              <a:cs typeface="Arial Regular" panose="020B0604020202090204" charset="0"/>
              <a:sym typeface="+mn-ea"/>
            </a:endParaRPr>
          </a:p>
          <a:p>
            <a:pPr algn="just">
              <a:lnSpc>
                <a:spcPct val="110000"/>
              </a:lnSpc>
            </a:pPr>
            <a:endParaRPr lang="en-US" altLang="en-US" sz="2400">
              <a:latin typeface="Arial Regular" panose="020B0604020202090204" charset="0"/>
              <a:cs typeface="Arial Regular" panose="020B0604020202090204" charset="0"/>
            </a:endParaRPr>
          </a:p>
          <a:p>
            <a:pPr marL="0" indent="0" algn="just">
              <a:lnSpc>
                <a:spcPct val="110000"/>
              </a:lnSpc>
              <a:buNone/>
            </a:pPr>
            <a:r>
              <a:rPr lang="en-US" altLang="en-US" sz="2400" b="1" u="sng">
                <a:latin typeface="Arial Bold" panose="020B0604020202090204" charset="0"/>
                <a:cs typeface="Arial Bold" panose="020B0604020202090204" charset="0"/>
                <a:sym typeface="+mn-ea"/>
              </a:rPr>
              <a:t>Judicial View:</a:t>
            </a:r>
            <a:endParaRPr lang="en-US" altLang="en-US" sz="2400" b="1" u="sng">
              <a:latin typeface="Arial Bold" panose="020B0604020202090204" charset="0"/>
              <a:cs typeface="Arial Bold" panose="020B0604020202090204" charset="0"/>
            </a:endParaRPr>
          </a:p>
          <a:p>
            <a:pPr algn="just">
              <a:lnSpc>
                <a:spcPct val="110000"/>
              </a:lnSpc>
            </a:pPr>
            <a:r>
              <a:rPr lang="en-US" altLang="en-US" sz="2400">
                <a:latin typeface="Arial Regular" panose="020B0604020202090204" charset="0"/>
                <a:cs typeface="Arial Regular" panose="020B0604020202090204" charset="0"/>
                <a:sym typeface="+mn-ea"/>
              </a:rPr>
              <a:t>Courts (Anil Kumar v. ED, Delhi HC 2022) upheld that if forgery/cheating accompanies GST fraud, ED can proceed under PMLA even though the GST Act itself isn’t in the Schedule.</a:t>
            </a:r>
            <a:endParaRPr lang="en-US" sz="2400">
              <a:latin typeface="Arial Regular" panose="020B0604020202090204" charset="0"/>
              <a:cs typeface="Arial Regular" panose="020B060402020209020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4000" b="1" u="sng" dirty="0">
                <a:solidFill>
                  <a:schemeClr val="accent1">
                    <a:lumMod val="50000"/>
                  </a:schemeClr>
                </a:solidFill>
                <a:latin typeface="Arial Bold" panose="020B0604020202090204" charset="0"/>
                <a:cs typeface="Arial Bold" panose="020B0604020202090204" charset="0"/>
              </a:rPr>
              <a:t>PMLA Coverage in Slides. </a:t>
            </a:r>
            <a:endParaRPr lang="en-US"/>
          </a:p>
        </p:txBody>
      </p:sp>
      <p:graphicFrame>
        <p:nvGraphicFramePr>
          <p:cNvPr id="4" name="Table 3"/>
          <p:cNvGraphicFramePr/>
          <p:nvPr/>
        </p:nvGraphicFramePr>
        <p:xfrm>
          <a:off x="838200" y="1824990"/>
          <a:ext cx="10974070" cy="4483100"/>
        </p:xfrm>
        <a:graphic>
          <a:graphicData uri="http://schemas.openxmlformats.org/drawingml/2006/table">
            <a:tbl>
              <a:tblPr/>
              <a:tblGrid>
                <a:gridCol w="1742440"/>
                <a:gridCol w="1664970"/>
                <a:gridCol w="7566660"/>
              </a:tblGrid>
              <a:tr h="387350">
                <a:tc>
                  <a:txBody>
                    <a:bodyPr/>
                    <a:p>
                      <a:pPr marL="55880" indent="0" algn="l" fontAlgn="ctr">
                        <a:spcBef>
                          <a:spcPct val="0"/>
                        </a:spcBef>
                        <a:spcAft>
                          <a:spcPct val="0"/>
                        </a:spcAft>
                      </a:pPr>
                      <a:r>
                        <a:rPr sz="2800" b="1" i="0">
                          <a:solidFill>
                            <a:srgbClr val="000000"/>
                          </a:solidFill>
                          <a:latin typeface="Calibri"/>
                          <a:ea typeface="SimSun"/>
                        </a:rPr>
                        <a:t>Chapter </a:t>
                      </a:r>
                      <a:endParaRPr sz="2800" b="1" i="0">
                        <a:solidFill>
                          <a:srgbClr val="000000"/>
                        </a:solidFill>
                        <a:latin typeface="Calibri"/>
                        <a:ea typeface="SimSun"/>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55880" indent="0" algn="l" fontAlgn="ctr">
                        <a:spcBef>
                          <a:spcPct val="0"/>
                        </a:spcBef>
                        <a:spcAft>
                          <a:spcPct val="0"/>
                        </a:spcAft>
                      </a:pPr>
                      <a:r>
                        <a:rPr sz="2800" b="1" i="0">
                          <a:solidFill>
                            <a:srgbClr val="000000"/>
                          </a:solidFill>
                          <a:latin typeface="Calibri"/>
                          <a:ea typeface="SimSun"/>
                        </a:rPr>
                        <a:t>Section. </a:t>
                      </a:r>
                      <a:endParaRPr sz="2800" b="1" i="0">
                        <a:solidFill>
                          <a:srgbClr val="000000"/>
                        </a:solidFill>
                        <a:latin typeface="Calibri"/>
                        <a:ea typeface="SimSun"/>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55880" indent="0" algn="l" fontAlgn="ctr">
                        <a:spcBef>
                          <a:spcPct val="0"/>
                        </a:spcBef>
                        <a:spcAft>
                          <a:spcPct val="0"/>
                        </a:spcAft>
                      </a:pPr>
                      <a:r>
                        <a:rPr sz="2800" b="1" i="0">
                          <a:solidFill>
                            <a:srgbClr val="000000"/>
                          </a:solidFill>
                          <a:latin typeface="Calibri"/>
                          <a:ea typeface="SimSun"/>
                        </a:rPr>
                        <a:t>Heading. </a:t>
                      </a:r>
                      <a:endParaRPr sz="2800" b="1" i="0">
                        <a:solidFill>
                          <a:srgbClr val="000000"/>
                        </a:solidFill>
                        <a:latin typeface="Calibri"/>
                        <a:ea typeface="SimSun"/>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87985">
                <a:tc>
                  <a:txBody>
                    <a:bodyPr/>
                    <a:p>
                      <a:pPr marL="55880" indent="0" algn="l" fontAlgn="ctr">
                        <a:spcBef>
                          <a:spcPct val="0"/>
                        </a:spcBef>
                        <a:spcAft>
                          <a:spcPct val="0"/>
                        </a:spcAft>
                      </a:pPr>
                      <a:r>
                        <a:rPr sz="2800" b="1" i="0">
                          <a:solidFill>
                            <a:srgbClr val="000000"/>
                          </a:solidFill>
                          <a:latin typeface="Calibri"/>
                          <a:ea typeface="SimSun"/>
                        </a:rPr>
                        <a:t>I</a:t>
                      </a:r>
                      <a:endParaRPr sz="2800" b="1" i="0">
                        <a:solidFill>
                          <a:srgbClr val="000000"/>
                        </a:solidFill>
                        <a:latin typeface="Calibri"/>
                        <a:ea typeface="SimSun"/>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55880" indent="0" algn="just" fontAlgn="ctr">
                        <a:spcBef>
                          <a:spcPct val="0"/>
                        </a:spcBef>
                        <a:spcAft>
                          <a:spcPct val="0"/>
                        </a:spcAft>
                      </a:pPr>
                      <a:r>
                        <a:rPr sz="2800" b="1" i="0">
                          <a:solidFill>
                            <a:srgbClr val="000000"/>
                          </a:solidFill>
                          <a:latin typeface="Calibri"/>
                          <a:ea typeface="SimSun"/>
                        </a:rPr>
                        <a:t>1-2</a:t>
                      </a:r>
                      <a:endParaRPr sz="2800" b="1" i="0">
                        <a:solidFill>
                          <a:srgbClr val="000000"/>
                        </a:solidFill>
                        <a:latin typeface="Calibri"/>
                        <a:ea typeface="SimSun"/>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55880" indent="0" algn="l" fontAlgn="ctr">
                        <a:spcBef>
                          <a:spcPct val="0"/>
                        </a:spcBef>
                        <a:spcAft>
                          <a:spcPct val="0"/>
                        </a:spcAft>
                      </a:pPr>
                      <a:r>
                        <a:rPr lang="en-US" sz="2800" b="1" i="0">
                          <a:solidFill>
                            <a:srgbClr val="000000"/>
                          </a:solidFill>
                          <a:latin typeface="Calibri"/>
                          <a:ea typeface="SimSun"/>
                        </a:rPr>
                        <a:t>Preliminary. </a:t>
                      </a:r>
                      <a:endParaRPr lang="en-US" sz="2800" b="1" i="0">
                        <a:solidFill>
                          <a:srgbClr val="000000"/>
                        </a:solidFill>
                        <a:latin typeface="Calibri"/>
                        <a:ea typeface="SimSun"/>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87350">
                <a:tc>
                  <a:txBody>
                    <a:bodyPr/>
                    <a:p>
                      <a:pPr marL="55880" indent="0" algn="l" fontAlgn="ctr">
                        <a:spcBef>
                          <a:spcPct val="0"/>
                        </a:spcBef>
                        <a:spcAft>
                          <a:spcPct val="0"/>
                        </a:spcAft>
                      </a:pPr>
                      <a:r>
                        <a:rPr sz="2800" b="1" i="0">
                          <a:solidFill>
                            <a:srgbClr val="000000"/>
                          </a:solidFill>
                          <a:latin typeface="Calibri"/>
                          <a:ea typeface="SimSun"/>
                        </a:rPr>
                        <a:t>II</a:t>
                      </a:r>
                      <a:endParaRPr sz="2800" b="1" i="0">
                        <a:solidFill>
                          <a:srgbClr val="000000"/>
                        </a:solidFill>
                        <a:latin typeface="Calibri"/>
                        <a:ea typeface="SimSun"/>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55880" indent="0" algn="just" fontAlgn="ctr">
                        <a:spcBef>
                          <a:spcPct val="0"/>
                        </a:spcBef>
                        <a:spcAft>
                          <a:spcPct val="0"/>
                        </a:spcAft>
                      </a:pPr>
                      <a:r>
                        <a:rPr sz="2800" b="1" i="0">
                          <a:solidFill>
                            <a:srgbClr val="000000"/>
                          </a:solidFill>
                          <a:latin typeface="Calibri"/>
                          <a:ea typeface="SimSun"/>
                        </a:rPr>
                        <a:t>3-4</a:t>
                      </a:r>
                      <a:endParaRPr sz="2800" b="1" i="0">
                        <a:solidFill>
                          <a:srgbClr val="000000"/>
                        </a:solidFill>
                        <a:latin typeface="Calibri"/>
                        <a:ea typeface="SimSun"/>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55880" indent="0" algn="l" fontAlgn="ctr">
                        <a:spcBef>
                          <a:spcPct val="0"/>
                        </a:spcBef>
                        <a:spcAft>
                          <a:spcPct val="0"/>
                        </a:spcAft>
                      </a:pPr>
                      <a:r>
                        <a:rPr sz="2800" b="1" i="0">
                          <a:solidFill>
                            <a:srgbClr val="000000"/>
                          </a:solidFill>
                          <a:latin typeface="Calibri"/>
                          <a:ea typeface="SimSun"/>
                        </a:rPr>
                        <a:t>Offence of Money Laundering. </a:t>
                      </a:r>
                      <a:endParaRPr sz="2800" b="1" i="0">
                        <a:solidFill>
                          <a:srgbClr val="000000"/>
                        </a:solidFill>
                        <a:latin typeface="Calibri"/>
                        <a:ea typeface="SimSun"/>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87985">
                <a:tc>
                  <a:txBody>
                    <a:bodyPr/>
                    <a:p>
                      <a:pPr marL="55880" indent="0" algn="l" fontAlgn="ctr">
                        <a:spcBef>
                          <a:spcPct val="0"/>
                        </a:spcBef>
                        <a:spcAft>
                          <a:spcPct val="0"/>
                        </a:spcAft>
                      </a:pPr>
                      <a:r>
                        <a:rPr sz="2800" i="0">
                          <a:solidFill>
                            <a:srgbClr val="000000"/>
                          </a:solidFill>
                          <a:latin typeface="Calibri"/>
                          <a:ea typeface="SimSun"/>
                        </a:rPr>
                        <a:t>III</a:t>
                      </a:r>
                      <a:endParaRPr sz="2800" i="0">
                        <a:solidFill>
                          <a:srgbClr val="000000"/>
                        </a:solidFill>
                        <a:latin typeface="Calibri"/>
                        <a:ea typeface="SimSun"/>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55880" indent="0" algn="just" fontAlgn="ctr">
                        <a:spcBef>
                          <a:spcPct val="0"/>
                        </a:spcBef>
                        <a:spcAft>
                          <a:spcPct val="0"/>
                        </a:spcAft>
                      </a:pPr>
                      <a:r>
                        <a:rPr sz="2800" i="0">
                          <a:solidFill>
                            <a:srgbClr val="000000"/>
                          </a:solidFill>
                          <a:latin typeface="Calibri"/>
                          <a:ea typeface="SimSun"/>
                        </a:rPr>
                        <a:t>5-11</a:t>
                      </a:r>
                      <a:endParaRPr sz="2800" i="0">
                        <a:solidFill>
                          <a:srgbClr val="000000"/>
                        </a:solidFill>
                        <a:latin typeface="Calibri"/>
                        <a:ea typeface="SimSun"/>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55880" indent="0" algn="l" fontAlgn="ctr">
                        <a:spcBef>
                          <a:spcPct val="0"/>
                        </a:spcBef>
                        <a:spcAft>
                          <a:spcPct val="0"/>
                        </a:spcAft>
                      </a:pPr>
                      <a:r>
                        <a:rPr sz="2800" i="0">
                          <a:solidFill>
                            <a:srgbClr val="000000"/>
                          </a:solidFill>
                          <a:latin typeface="Calibri"/>
                          <a:ea typeface="SimSun"/>
                        </a:rPr>
                        <a:t>Attachment, Adjudication and confiscation. </a:t>
                      </a:r>
                      <a:endParaRPr sz="2800" i="0">
                        <a:solidFill>
                          <a:srgbClr val="000000"/>
                        </a:solidFill>
                        <a:latin typeface="Calibri"/>
                        <a:ea typeface="SimSun"/>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608330">
                <a:tc>
                  <a:txBody>
                    <a:bodyPr/>
                    <a:p>
                      <a:pPr marL="55880" indent="0" algn="l" fontAlgn="ctr">
                        <a:spcBef>
                          <a:spcPct val="0"/>
                        </a:spcBef>
                        <a:spcAft>
                          <a:spcPct val="0"/>
                        </a:spcAft>
                      </a:pPr>
                      <a:r>
                        <a:rPr sz="2800" b="1" i="0">
                          <a:solidFill>
                            <a:srgbClr val="000000"/>
                          </a:solidFill>
                          <a:latin typeface="Calibri"/>
                          <a:ea typeface="SimSun"/>
                        </a:rPr>
                        <a:t>IV</a:t>
                      </a:r>
                      <a:endParaRPr sz="2800" b="1" i="0">
                        <a:solidFill>
                          <a:srgbClr val="000000"/>
                        </a:solidFill>
                        <a:latin typeface="Calibri"/>
                        <a:ea typeface="SimSun"/>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55880" indent="0" algn="l" fontAlgn="ctr">
                        <a:spcBef>
                          <a:spcPct val="0"/>
                        </a:spcBef>
                        <a:spcAft>
                          <a:spcPct val="0"/>
                        </a:spcAft>
                      </a:pPr>
                      <a:r>
                        <a:rPr sz="2800" b="1" i="0">
                          <a:solidFill>
                            <a:srgbClr val="000000"/>
                          </a:solidFill>
                          <a:latin typeface="Calibri"/>
                          <a:ea typeface="SimSun"/>
                        </a:rPr>
                        <a:t>11A - 15. </a:t>
                      </a:r>
                      <a:endParaRPr sz="2800" b="1" i="0">
                        <a:solidFill>
                          <a:srgbClr val="000000"/>
                        </a:solidFill>
                        <a:latin typeface="Calibri"/>
                        <a:ea typeface="SimSun"/>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55880" indent="0" algn="l" fontAlgn="ctr">
                        <a:spcBef>
                          <a:spcPct val="0"/>
                        </a:spcBef>
                        <a:spcAft>
                          <a:spcPct val="0"/>
                        </a:spcAft>
                      </a:pPr>
                      <a:r>
                        <a:rPr sz="2800" b="1" i="0">
                          <a:solidFill>
                            <a:srgbClr val="000000"/>
                          </a:solidFill>
                          <a:latin typeface="Calibri"/>
                          <a:ea typeface="SimSun"/>
                        </a:rPr>
                        <a:t>Obligation </a:t>
                      </a:r>
                      <a:r>
                        <a:rPr lang="en-US" sz="2800" b="1" i="0">
                          <a:solidFill>
                            <a:srgbClr val="000000"/>
                          </a:solidFill>
                          <a:latin typeface="Calibri"/>
                          <a:ea typeface="SimSun"/>
                        </a:rPr>
                        <a:t>of</a:t>
                      </a:r>
                      <a:r>
                        <a:rPr sz="2800" b="1" i="0">
                          <a:solidFill>
                            <a:srgbClr val="000000"/>
                          </a:solidFill>
                          <a:latin typeface="Calibri"/>
                          <a:ea typeface="SimSun"/>
                        </a:rPr>
                        <a:t> reporting entities. </a:t>
                      </a:r>
                      <a:endParaRPr sz="2800" b="1" i="0">
                        <a:solidFill>
                          <a:srgbClr val="000000"/>
                        </a:solidFill>
                        <a:latin typeface="Calibri"/>
                        <a:ea typeface="SimSun"/>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87350">
                <a:tc>
                  <a:txBody>
                    <a:bodyPr/>
                    <a:p>
                      <a:pPr marL="55880" indent="0" algn="l" fontAlgn="ctr">
                        <a:spcBef>
                          <a:spcPct val="0"/>
                        </a:spcBef>
                        <a:spcAft>
                          <a:spcPct val="0"/>
                        </a:spcAft>
                      </a:pPr>
                      <a:r>
                        <a:rPr sz="2800" i="0">
                          <a:solidFill>
                            <a:srgbClr val="000000"/>
                          </a:solidFill>
                          <a:latin typeface="Calibri"/>
                          <a:ea typeface="SimSun"/>
                        </a:rPr>
                        <a:t>V</a:t>
                      </a:r>
                      <a:endParaRPr sz="2800" i="0">
                        <a:solidFill>
                          <a:srgbClr val="000000"/>
                        </a:solidFill>
                        <a:latin typeface="Calibri"/>
                        <a:ea typeface="SimSun"/>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55880" indent="0" algn="just">
                        <a:spcBef>
                          <a:spcPct val="0"/>
                        </a:spcBef>
                        <a:spcAft>
                          <a:spcPct val="0"/>
                        </a:spcAft>
                      </a:pPr>
                      <a:r>
                        <a:rPr sz="2800" i="0">
                          <a:solidFill>
                            <a:srgbClr val="000000"/>
                          </a:solidFill>
                          <a:latin typeface="Calibri"/>
                          <a:ea typeface="SimSun"/>
                        </a:rPr>
                        <a:t>16-24.</a:t>
                      </a:r>
                      <a:endParaRPr sz="2800" i="0">
                        <a:solidFill>
                          <a:srgbClr val="000000"/>
                        </a:solidFill>
                        <a:latin typeface="Calibri"/>
                        <a:ea typeface="SimSun"/>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55880" indent="0" algn="l" fontAlgn="ctr">
                        <a:spcBef>
                          <a:spcPct val="0"/>
                        </a:spcBef>
                        <a:spcAft>
                          <a:spcPct val="0"/>
                        </a:spcAft>
                      </a:pPr>
                      <a:r>
                        <a:rPr sz="2800" i="0">
                          <a:solidFill>
                            <a:srgbClr val="000000"/>
                          </a:solidFill>
                          <a:latin typeface="Calibri"/>
                          <a:ea typeface="SimSun"/>
                        </a:rPr>
                        <a:t>Summon, search and seizures. </a:t>
                      </a:r>
                      <a:endParaRPr sz="2800" i="0">
                        <a:solidFill>
                          <a:srgbClr val="000000"/>
                        </a:solidFill>
                        <a:latin typeface="Calibri"/>
                        <a:ea typeface="SimSun"/>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86080">
                <a:tc>
                  <a:txBody>
                    <a:bodyPr/>
                    <a:p>
                      <a:pPr marL="55880" indent="0" algn="l" fontAlgn="ctr">
                        <a:spcBef>
                          <a:spcPct val="0"/>
                        </a:spcBef>
                        <a:spcAft>
                          <a:spcPct val="0"/>
                        </a:spcAft>
                      </a:pPr>
                      <a:r>
                        <a:rPr sz="2800" i="0">
                          <a:solidFill>
                            <a:srgbClr val="000000"/>
                          </a:solidFill>
                          <a:latin typeface="Calibri"/>
                          <a:ea typeface="SimSun"/>
                        </a:rPr>
                        <a:t>VI</a:t>
                      </a:r>
                      <a:endParaRPr sz="2800" i="0">
                        <a:solidFill>
                          <a:srgbClr val="000000"/>
                        </a:solidFill>
                        <a:latin typeface="Calibri"/>
                        <a:ea typeface="SimSun"/>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55880" indent="0" algn="just">
                        <a:spcBef>
                          <a:spcPct val="0"/>
                        </a:spcBef>
                        <a:spcAft>
                          <a:spcPct val="0"/>
                        </a:spcAft>
                      </a:pPr>
                      <a:r>
                        <a:rPr sz="2800" i="0">
                          <a:solidFill>
                            <a:srgbClr val="000000"/>
                          </a:solidFill>
                          <a:latin typeface="Calibri"/>
                          <a:ea typeface="SimSun"/>
                        </a:rPr>
                        <a:t>25-42.</a:t>
                      </a:r>
                      <a:endParaRPr sz="2800" i="0">
                        <a:solidFill>
                          <a:srgbClr val="000000"/>
                        </a:solidFill>
                        <a:latin typeface="Calibri"/>
                        <a:ea typeface="SimSun"/>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55880" indent="0" algn="l" fontAlgn="ctr">
                        <a:spcBef>
                          <a:spcPct val="0"/>
                        </a:spcBef>
                        <a:spcAft>
                          <a:spcPct val="0"/>
                        </a:spcAft>
                      </a:pPr>
                      <a:r>
                        <a:rPr sz="2800" i="0">
                          <a:solidFill>
                            <a:srgbClr val="000000"/>
                          </a:solidFill>
                          <a:latin typeface="Calibri"/>
                          <a:ea typeface="SimSun"/>
                        </a:rPr>
                        <a:t>Appellant Tribunal </a:t>
                      </a:r>
                      <a:endParaRPr sz="2800" i="0">
                        <a:solidFill>
                          <a:srgbClr val="000000"/>
                        </a:solidFill>
                        <a:latin typeface="Calibri"/>
                        <a:ea typeface="SimSun"/>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87985">
                <a:tc>
                  <a:txBody>
                    <a:bodyPr/>
                    <a:p>
                      <a:pPr marL="55880" indent="0" algn="l" fontAlgn="ctr">
                        <a:spcBef>
                          <a:spcPct val="0"/>
                        </a:spcBef>
                        <a:spcAft>
                          <a:spcPct val="0"/>
                        </a:spcAft>
                      </a:pPr>
                      <a:r>
                        <a:rPr sz="2800" i="0">
                          <a:solidFill>
                            <a:srgbClr val="000000"/>
                          </a:solidFill>
                          <a:latin typeface="Calibri"/>
                          <a:ea typeface="SimSun"/>
                        </a:rPr>
                        <a:t>VII</a:t>
                      </a:r>
                      <a:endParaRPr sz="2800" i="0">
                        <a:solidFill>
                          <a:srgbClr val="000000"/>
                        </a:solidFill>
                        <a:latin typeface="Calibri"/>
                        <a:ea typeface="SimSun"/>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55880" indent="0" algn="just">
                        <a:spcBef>
                          <a:spcPct val="0"/>
                        </a:spcBef>
                        <a:spcAft>
                          <a:spcPct val="0"/>
                        </a:spcAft>
                      </a:pPr>
                      <a:r>
                        <a:rPr sz="2800" i="0">
                          <a:solidFill>
                            <a:srgbClr val="000000"/>
                          </a:solidFill>
                          <a:latin typeface="Calibri"/>
                          <a:ea typeface="SimSun"/>
                        </a:rPr>
                        <a:t>43-47. </a:t>
                      </a:r>
                      <a:endParaRPr sz="2800" i="0">
                        <a:solidFill>
                          <a:srgbClr val="000000"/>
                        </a:solidFill>
                        <a:latin typeface="Calibri"/>
                        <a:ea typeface="SimSun"/>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55880" indent="0" algn="l" fontAlgn="ctr">
                        <a:spcBef>
                          <a:spcPct val="0"/>
                        </a:spcBef>
                        <a:spcAft>
                          <a:spcPct val="0"/>
                        </a:spcAft>
                      </a:pPr>
                      <a:r>
                        <a:rPr sz="2800" i="0">
                          <a:solidFill>
                            <a:srgbClr val="000000"/>
                          </a:solidFill>
                          <a:latin typeface="Calibri"/>
                          <a:ea typeface="SimSun"/>
                        </a:rPr>
                        <a:t>Special Courts. </a:t>
                      </a:r>
                      <a:endParaRPr sz="2800" i="0">
                        <a:solidFill>
                          <a:srgbClr val="000000"/>
                        </a:solidFill>
                        <a:latin typeface="Calibri"/>
                        <a:ea typeface="SimSun"/>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87350">
                <a:tc>
                  <a:txBody>
                    <a:bodyPr/>
                    <a:p>
                      <a:pPr marL="55880" indent="0" algn="l" fontAlgn="ctr">
                        <a:spcBef>
                          <a:spcPct val="0"/>
                        </a:spcBef>
                        <a:spcAft>
                          <a:spcPct val="0"/>
                        </a:spcAft>
                      </a:pPr>
                      <a:r>
                        <a:rPr sz="2800" i="0">
                          <a:solidFill>
                            <a:srgbClr val="000000"/>
                          </a:solidFill>
                          <a:latin typeface="Calibri"/>
                          <a:ea typeface="SimSun"/>
                        </a:rPr>
                        <a:t>VIII</a:t>
                      </a:r>
                      <a:endParaRPr sz="2800" i="0">
                        <a:solidFill>
                          <a:srgbClr val="000000"/>
                        </a:solidFill>
                        <a:latin typeface="Calibri"/>
                        <a:ea typeface="SimSun"/>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55880" indent="0" algn="just">
                        <a:spcBef>
                          <a:spcPct val="0"/>
                        </a:spcBef>
                        <a:spcAft>
                          <a:spcPct val="0"/>
                        </a:spcAft>
                      </a:pPr>
                      <a:r>
                        <a:rPr sz="2800" i="0">
                          <a:solidFill>
                            <a:srgbClr val="000000"/>
                          </a:solidFill>
                          <a:latin typeface="Calibri"/>
                          <a:ea typeface="SimSun"/>
                        </a:rPr>
                        <a:t>48-54. </a:t>
                      </a:r>
                      <a:endParaRPr sz="2800" i="0">
                        <a:solidFill>
                          <a:srgbClr val="000000"/>
                        </a:solidFill>
                        <a:latin typeface="Calibri"/>
                        <a:ea typeface="SimSun"/>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55880" indent="0" algn="l" fontAlgn="ctr">
                        <a:spcBef>
                          <a:spcPct val="0"/>
                        </a:spcBef>
                        <a:spcAft>
                          <a:spcPct val="0"/>
                        </a:spcAft>
                      </a:pPr>
                      <a:r>
                        <a:rPr sz="2800" i="0">
                          <a:solidFill>
                            <a:srgbClr val="000000"/>
                          </a:solidFill>
                          <a:latin typeface="Calibri"/>
                          <a:ea typeface="SimSun"/>
                        </a:rPr>
                        <a:t>Authorities</a:t>
                      </a:r>
                      <a:endParaRPr sz="2800" i="0">
                        <a:solidFill>
                          <a:srgbClr val="000000"/>
                        </a:solidFill>
                        <a:latin typeface="Calibri"/>
                        <a:ea typeface="SimSun"/>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87985">
                <a:tc>
                  <a:txBody>
                    <a:bodyPr/>
                    <a:p>
                      <a:pPr marL="55880" indent="0" algn="l" fontAlgn="ctr">
                        <a:spcBef>
                          <a:spcPct val="0"/>
                        </a:spcBef>
                        <a:spcAft>
                          <a:spcPct val="0"/>
                        </a:spcAft>
                      </a:pPr>
                      <a:r>
                        <a:rPr sz="2800" i="0">
                          <a:solidFill>
                            <a:srgbClr val="000000"/>
                          </a:solidFill>
                          <a:latin typeface="Calibri"/>
                          <a:ea typeface="SimSun"/>
                        </a:rPr>
                        <a:t>IX</a:t>
                      </a:r>
                      <a:endParaRPr sz="2800" i="0">
                        <a:solidFill>
                          <a:srgbClr val="000000"/>
                        </a:solidFill>
                        <a:latin typeface="Calibri"/>
                        <a:ea typeface="SimSun"/>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55880" indent="0" algn="just">
                        <a:spcBef>
                          <a:spcPct val="0"/>
                        </a:spcBef>
                        <a:spcAft>
                          <a:spcPct val="0"/>
                        </a:spcAft>
                      </a:pPr>
                      <a:r>
                        <a:rPr sz="2800" i="0">
                          <a:solidFill>
                            <a:srgbClr val="000000"/>
                          </a:solidFill>
                          <a:latin typeface="Calibri"/>
                          <a:ea typeface="SimSun"/>
                        </a:rPr>
                        <a:t>55-61. </a:t>
                      </a:r>
                      <a:endParaRPr sz="2800" i="0">
                        <a:solidFill>
                          <a:srgbClr val="000000"/>
                        </a:solidFill>
                        <a:latin typeface="Calibri"/>
                        <a:ea typeface="SimSun"/>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55880" indent="0" algn="l" fontAlgn="ctr">
                        <a:spcBef>
                          <a:spcPct val="0"/>
                        </a:spcBef>
                        <a:spcAft>
                          <a:spcPct val="0"/>
                        </a:spcAft>
                      </a:pPr>
                      <a:r>
                        <a:rPr sz="2800" i="0">
                          <a:solidFill>
                            <a:srgbClr val="000000"/>
                          </a:solidFill>
                          <a:latin typeface="Calibri"/>
                          <a:ea typeface="SimSun"/>
                        </a:rPr>
                        <a:t>Reciprocal assistance. </a:t>
                      </a:r>
                      <a:endParaRPr sz="2800" i="0">
                        <a:solidFill>
                          <a:srgbClr val="000000"/>
                        </a:solidFill>
                        <a:latin typeface="Calibri"/>
                        <a:ea typeface="SimSun"/>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87350">
                <a:tc>
                  <a:txBody>
                    <a:bodyPr/>
                    <a:p>
                      <a:pPr marL="55880" indent="0" algn="l" fontAlgn="ctr">
                        <a:spcBef>
                          <a:spcPct val="0"/>
                        </a:spcBef>
                        <a:spcAft>
                          <a:spcPct val="0"/>
                        </a:spcAft>
                      </a:pPr>
                      <a:r>
                        <a:rPr sz="2800" i="0">
                          <a:solidFill>
                            <a:srgbClr val="000000"/>
                          </a:solidFill>
                          <a:latin typeface="Calibri"/>
                          <a:ea typeface="SimSun"/>
                        </a:rPr>
                        <a:t>X</a:t>
                      </a:r>
                      <a:endParaRPr sz="2800" i="0">
                        <a:solidFill>
                          <a:srgbClr val="000000"/>
                        </a:solidFill>
                        <a:latin typeface="Calibri"/>
                        <a:ea typeface="SimSun"/>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55880" indent="0" algn="just">
                        <a:spcBef>
                          <a:spcPct val="0"/>
                        </a:spcBef>
                        <a:spcAft>
                          <a:spcPct val="0"/>
                        </a:spcAft>
                      </a:pPr>
                      <a:r>
                        <a:rPr sz="2800" i="0">
                          <a:solidFill>
                            <a:srgbClr val="000000"/>
                          </a:solidFill>
                          <a:latin typeface="Calibri"/>
                          <a:ea typeface="SimSun"/>
                        </a:rPr>
                        <a:t>62-75. </a:t>
                      </a:r>
                      <a:endParaRPr sz="2800" i="0">
                        <a:solidFill>
                          <a:srgbClr val="000000"/>
                        </a:solidFill>
                        <a:latin typeface="Calibri"/>
                        <a:ea typeface="SimSun"/>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55880" indent="0" algn="l" fontAlgn="ctr">
                        <a:spcBef>
                          <a:spcPct val="0"/>
                        </a:spcBef>
                        <a:spcAft>
                          <a:spcPct val="0"/>
                        </a:spcAft>
                      </a:pPr>
                      <a:r>
                        <a:rPr sz="2800" i="0">
                          <a:solidFill>
                            <a:srgbClr val="000000"/>
                          </a:solidFill>
                          <a:latin typeface="Calibri"/>
                          <a:ea typeface="SimSun"/>
                        </a:rPr>
                        <a:t>Miscelleneous. </a:t>
                      </a:r>
                      <a:endParaRPr sz="2800" i="0">
                        <a:solidFill>
                          <a:srgbClr val="000000"/>
                        </a:solidFill>
                        <a:latin typeface="Calibri"/>
                        <a:ea typeface="SimSun"/>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295910" y="232410"/>
            <a:ext cx="11896090" cy="6317615"/>
          </a:xfrm>
        </p:spPr>
        <p:txBody>
          <a:bodyPr>
            <a:normAutofit fontScale="50000"/>
          </a:bodyPr>
          <a:p>
            <a:pPr marL="914400" lvl="2" indent="457200">
              <a:buNone/>
            </a:pPr>
            <a:endParaRPr lang="en-IN" sz="4800" b="1" dirty="0">
              <a:solidFill>
                <a:schemeClr val="accent1">
                  <a:lumMod val="50000"/>
                </a:schemeClr>
              </a:solidFill>
              <a:latin typeface="Arial Bold" panose="020B0604020202090204" charset="0"/>
              <a:cs typeface="Arial Bold" panose="020B0604020202090204" charset="0"/>
              <a:sym typeface="+mn-ea"/>
            </a:endParaRPr>
          </a:p>
          <a:p>
            <a:pPr marL="1828800" lvl="4" indent="457200">
              <a:buNone/>
            </a:pPr>
            <a:r>
              <a:rPr lang="en-IN" sz="12000" b="1" dirty="0">
                <a:solidFill>
                  <a:schemeClr val="accent2">
                    <a:lumMod val="75000"/>
                  </a:schemeClr>
                </a:solidFill>
                <a:latin typeface="Arial Bold" panose="020B0604020202090204" charset="0"/>
                <a:cs typeface="Arial Bold" panose="020B0604020202090204" charset="0"/>
                <a:sym typeface="+mn-ea"/>
              </a:rPr>
              <a:t>Any </a:t>
            </a:r>
            <a:r>
              <a:rPr lang="en-US" altLang="en-IN" sz="12000" b="1" dirty="0">
                <a:solidFill>
                  <a:schemeClr val="accent2">
                    <a:lumMod val="75000"/>
                  </a:schemeClr>
                </a:solidFill>
                <a:latin typeface="Arial Bold" panose="020B0604020202090204" charset="0"/>
                <a:cs typeface="Arial Bold" panose="020B0604020202090204" charset="0"/>
                <a:sym typeface="+mn-ea"/>
              </a:rPr>
              <a:t>Q</a:t>
            </a:r>
            <a:r>
              <a:rPr lang="en-IN" sz="12000" b="1" dirty="0">
                <a:solidFill>
                  <a:schemeClr val="accent2">
                    <a:lumMod val="75000"/>
                  </a:schemeClr>
                </a:solidFill>
                <a:latin typeface="Arial Bold" panose="020B0604020202090204" charset="0"/>
                <a:cs typeface="Arial Bold" panose="020B0604020202090204" charset="0"/>
                <a:sym typeface="+mn-ea"/>
              </a:rPr>
              <a:t>ueries ?</a:t>
            </a:r>
            <a:endParaRPr lang="en-IN" sz="12000" b="1" dirty="0">
              <a:solidFill>
                <a:schemeClr val="accent2">
                  <a:lumMod val="75000"/>
                </a:schemeClr>
              </a:solidFill>
              <a:latin typeface="Arial Bold" panose="020B0604020202090204" charset="0"/>
              <a:cs typeface="Arial Bold" panose="020B0604020202090204" charset="0"/>
              <a:sym typeface="+mn-ea"/>
            </a:endParaRPr>
          </a:p>
          <a:p>
            <a:pPr marL="1828800" lvl="4" indent="457200">
              <a:buNone/>
            </a:pPr>
            <a:endParaRPr lang="en-IN" sz="4800" b="1" dirty="0">
              <a:solidFill>
                <a:schemeClr val="accent1">
                  <a:lumMod val="50000"/>
                </a:schemeClr>
              </a:solidFill>
              <a:latin typeface="Arial Bold" panose="020B0604020202090204" charset="0"/>
              <a:cs typeface="Arial Bold" panose="020B0604020202090204" charset="0"/>
              <a:sym typeface="+mn-ea"/>
            </a:endParaRPr>
          </a:p>
          <a:p>
            <a:pPr marL="3657600" lvl="8" indent="457200">
              <a:buNone/>
            </a:pPr>
            <a:endParaRPr lang="en-US" altLang="en-IN" sz="7000" b="1" dirty="0">
              <a:solidFill>
                <a:schemeClr val="accent1">
                  <a:lumMod val="50000"/>
                </a:schemeClr>
              </a:solidFill>
              <a:latin typeface="Arial Bold" panose="020B0604020202090204" charset="0"/>
              <a:cs typeface="Arial Bold" panose="020B0604020202090204" charset="0"/>
              <a:sym typeface="+mn-ea"/>
            </a:endParaRPr>
          </a:p>
          <a:p>
            <a:pPr marL="3657600" lvl="8" indent="457200">
              <a:buNone/>
            </a:pPr>
            <a:endParaRPr lang="en-US" altLang="en-IN" sz="7000" b="1" dirty="0">
              <a:solidFill>
                <a:schemeClr val="accent1">
                  <a:lumMod val="50000"/>
                </a:schemeClr>
              </a:solidFill>
              <a:latin typeface="Arial Bold" panose="020B0604020202090204" charset="0"/>
              <a:cs typeface="Arial Bold" panose="020B0604020202090204" charset="0"/>
              <a:sym typeface="+mn-ea"/>
            </a:endParaRPr>
          </a:p>
          <a:p>
            <a:pPr marL="3657600" lvl="8" indent="457200">
              <a:buNone/>
            </a:pPr>
            <a:r>
              <a:rPr lang="en-US" altLang="en-IN" sz="7000" b="1" dirty="0">
                <a:solidFill>
                  <a:schemeClr val="accent1">
                    <a:lumMod val="50000"/>
                  </a:schemeClr>
                </a:solidFill>
                <a:latin typeface="Arial Bold" panose="020B0604020202090204" charset="0"/>
                <a:cs typeface="Arial Bold" panose="020B0604020202090204" charset="0"/>
                <a:sym typeface="+mn-ea"/>
              </a:rPr>
              <a:t>Contact details. </a:t>
            </a:r>
            <a:endParaRPr lang="en-IN" sz="4800" b="1" dirty="0">
              <a:solidFill>
                <a:schemeClr val="accent1">
                  <a:lumMod val="50000"/>
                </a:schemeClr>
              </a:solidFill>
              <a:latin typeface="Arial Bold" panose="020B0604020202090204" charset="0"/>
              <a:cs typeface="Arial Bold" panose="020B0604020202090204" charset="0"/>
              <a:sym typeface="+mn-ea"/>
            </a:endParaRPr>
          </a:p>
          <a:p>
            <a:pPr marL="3657600" lvl="8" indent="457200">
              <a:buNone/>
            </a:pPr>
            <a:endParaRPr lang="en-US" sz="4800" dirty="0">
              <a:latin typeface="Arial Regular" panose="020B0604020202090204" charset="0"/>
              <a:cs typeface="Arial Regular" panose="020B0604020202090204" charset="0"/>
              <a:sym typeface="+mn-ea"/>
            </a:endParaRPr>
          </a:p>
          <a:p>
            <a:pPr marL="3657600" lvl="8" indent="457200">
              <a:buNone/>
            </a:pPr>
            <a:r>
              <a:rPr lang="en-US" sz="7000" dirty="0">
                <a:latin typeface="Arial Regular" panose="020B0604020202090204" charset="0"/>
                <a:cs typeface="Arial Regular" panose="020B0604020202090204" charset="0"/>
                <a:sym typeface="+mn-ea"/>
              </a:rPr>
              <a:t>ADV. (CA) SHIKHAR GARG</a:t>
            </a:r>
            <a:endParaRPr lang="en-US" sz="7000" dirty="0">
              <a:latin typeface="Arial Regular" panose="020B0604020202090204" charset="0"/>
              <a:cs typeface="Arial Regular" panose="020B0604020202090204" charset="0"/>
            </a:endParaRPr>
          </a:p>
          <a:p>
            <a:pPr marL="3657600" lvl="8" indent="457200">
              <a:buNone/>
            </a:pPr>
            <a:r>
              <a:rPr lang="en-US" sz="7000" dirty="0">
                <a:latin typeface="Arial Regular" panose="020B0604020202090204" charset="0"/>
                <a:cs typeface="Arial Regular" panose="020B0604020202090204" charset="0"/>
                <a:sym typeface="+mn-ea"/>
              </a:rPr>
              <a:t>M.COM, LLB, CA, CPA (USA). </a:t>
            </a:r>
            <a:endParaRPr lang="en-US" sz="7000" dirty="0">
              <a:latin typeface="Arial Regular" panose="020B0604020202090204" charset="0"/>
              <a:cs typeface="Arial Regular" panose="020B0604020202090204" charset="0"/>
            </a:endParaRPr>
          </a:p>
          <a:p>
            <a:pPr marL="3657600" lvl="8" indent="457200">
              <a:buNone/>
            </a:pPr>
            <a:r>
              <a:rPr lang="en-US" sz="7000" dirty="0">
                <a:latin typeface="Arial Regular" panose="020B0604020202090204" charset="0"/>
                <a:cs typeface="Arial Regular" panose="020B0604020202090204" charset="0"/>
                <a:sym typeface="+mn-ea"/>
              </a:rPr>
              <a:t>Mobile - 9013265820</a:t>
            </a:r>
            <a:endParaRPr lang="en-US" sz="7000" dirty="0">
              <a:latin typeface="Arial Regular" panose="020B0604020202090204" charset="0"/>
              <a:cs typeface="Arial Regular" panose="020B0604020202090204" charset="0"/>
            </a:endParaRPr>
          </a:p>
          <a:p>
            <a:pPr marL="3657600" lvl="8" indent="457200">
              <a:buNone/>
            </a:pPr>
            <a:r>
              <a:rPr lang="en-US" sz="7000" dirty="0">
                <a:latin typeface="Arial Regular" panose="020B0604020202090204" charset="0"/>
                <a:cs typeface="Arial Regular" panose="020B0604020202090204" charset="0"/>
                <a:sym typeface="+mn-ea"/>
              </a:rPr>
              <a:t>Email - cashikhargarg@gmail.com</a:t>
            </a:r>
            <a:endParaRPr lang="en-US" sz="7000" dirty="0">
              <a:latin typeface="Arial Regular" panose="020B0604020202090204" charset="0"/>
              <a:cs typeface="Arial Regular" panose="020B0604020202090204" charset="0"/>
            </a:endParaRPr>
          </a:p>
          <a:p>
            <a:pPr marL="1828800" lvl="4" indent="457200">
              <a:buNone/>
            </a:pPr>
            <a:endParaRPr lang="en-US" sz="7000" b="1" dirty="0">
              <a:solidFill>
                <a:schemeClr val="accent1">
                  <a:lumMod val="50000"/>
                </a:schemeClr>
              </a:solidFill>
              <a:latin typeface="Arial Regular" panose="020B0604020202090204" charset="0"/>
              <a:cs typeface="Arial Regular" panose="020B0604020202090204" charset="0"/>
              <a:sym typeface="+mn-e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3271325" y="1476692"/>
            <a:ext cx="5306695" cy="4703445"/>
          </a:xfrm>
          <a:prstGeom prst="rect">
            <a:avLst/>
          </a:prstGeom>
        </p:spPr>
      </p:pic>
      <p:sp>
        <p:nvSpPr>
          <p:cNvPr id="6" name="Text Box 5"/>
          <p:cNvSpPr txBox="1"/>
          <p:nvPr/>
        </p:nvSpPr>
        <p:spPr>
          <a:xfrm>
            <a:off x="287020" y="5746115"/>
            <a:ext cx="4241800" cy="868045"/>
          </a:xfrm>
          <a:prstGeom prst="rect">
            <a:avLst/>
          </a:prstGeom>
          <a:noFill/>
        </p:spPr>
        <p:txBody>
          <a:bodyPr wrap="square" rtlCol="0">
            <a:noAutofit/>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738505"/>
            <a:ext cx="10515600" cy="1325563"/>
          </a:xfrm>
        </p:spPr>
        <p:txBody>
          <a:bodyPr/>
          <a:p>
            <a:pPr algn="l">
              <a:buClrTx/>
              <a:buSzTx/>
              <a:buFontTx/>
            </a:pPr>
            <a:r>
              <a:rPr lang="en-US" sz="4000" b="1" u="sng" dirty="0">
                <a:solidFill>
                  <a:schemeClr val="accent1">
                    <a:lumMod val="50000"/>
                  </a:schemeClr>
                </a:solidFill>
                <a:latin typeface="Arial Bold" panose="020B0604020202090204" charset="0"/>
                <a:cs typeface="Arial Bold" panose="020B0604020202090204" charset="0"/>
              </a:rPr>
              <a:t>Exexutive Preparedness</a:t>
            </a:r>
            <a:endParaRPr lang="en-US" sz="4000" b="1" u="sng" dirty="0">
              <a:solidFill>
                <a:schemeClr val="accent1">
                  <a:lumMod val="50000"/>
                </a:schemeClr>
              </a:solidFill>
              <a:latin typeface="Arial Bold" panose="020B0604020202090204" charset="0"/>
              <a:cs typeface="Arial Bold" panose="020B0604020202090204" charset="0"/>
            </a:endParaRPr>
          </a:p>
        </p:txBody>
      </p:sp>
      <p:sp>
        <p:nvSpPr>
          <p:cNvPr id="3" name="Content Placeholder 2"/>
          <p:cNvSpPr>
            <a:spLocks noGrp="1"/>
          </p:cNvSpPr>
          <p:nvPr>
            <p:ph idx="1"/>
          </p:nvPr>
        </p:nvSpPr>
        <p:spPr/>
        <p:txBody>
          <a:bodyPr/>
          <a:p>
            <a:pPr marL="0" indent="0" algn="just">
              <a:buNone/>
            </a:pPr>
            <a:endParaRPr lang="en-US" b="1">
              <a:latin typeface="Arial Bold" panose="020B0604020202090204" charset="0"/>
              <a:cs typeface="Arial Bold" panose="020B0604020202090204" charset="0"/>
              <a:sym typeface="+mn-ea"/>
            </a:endParaRPr>
          </a:p>
          <a:p>
            <a:pPr algn="just"/>
            <a:r>
              <a:rPr lang="en-US" b="1">
                <a:latin typeface="Arial Bold" panose="020B0604020202090204" charset="0"/>
                <a:cs typeface="Arial Bold" panose="020B0604020202090204" charset="0"/>
                <a:sym typeface="+mn-ea"/>
              </a:rPr>
              <a:t>Financial Intelligence Unit - India (FIU-IND)</a:t>
            </a:r>
            <a:r>
              <a:rPr lang="en-US">
                <a:latin typeface="Arial Regular" panose="020B0604020202090204" charset="0"/>
                <a:cs typeface="Arial Regular" panose="020B0604020202090204" charset="0"/>
                <a:sym typeface="+mn-ea"/>
              </a:rPr>
              <a:t> under the department of revenue. </a:t>
            </a:r>
            <a:endParaRPr lang="en-US">
              <a:latin typeface="Arial Regular" panose="020B0604020202090204" charset="0"/>
              <a:cs typeface="Arial Regular" panose="020B0604020202090204" charset="0"/>
            </a:endParaRPr>
          </a:p>
          <a:p>
            <a:pPr algn="just"/>
            <a:endParaRPr lang="en-US">
              <a:latin typeface="Arial Regular" panose="020B0604020202090204" charset="0"/>
              <a:cs typeface="Arial Regular" panose="020B0604020202090204" charset="0"/>
            </a:endParaRPr>
          </a:p>
          <a:p>
            <a:pPr algn="just"/>
            <a:r>
              <a:rPr lang="en-US">
                <a:latin typeface="Arial Regular" panose="020B0604020202090204" charset="0"/>
                <a:cs typeface="Arial Regular" panose="020B0604020202090204" charset="0"/>
                <a:sym typeface="+mn-ea"/>
              </a:rPr>
              <a:t>Identify </a:t>
            </a:r>
            <a:r>
              <a:rPr lang="en-US" b="1">
                <a:latin typeface="Arial Bold" panose="020B0604020202090204" charset="0"/>
                <a:cs typeface="Arial Bold" panose="020B0604020202090204" charset="0"/>
                <a:sym typeface="+mn-ea"/>
              </a:rPr>
              <a:t>predicate offences</a:t>
            </a:r>
            <a:r>
              <a:rPr lang="en-US">
                <a:latin typeface="Arial Regular" panose="020B0604020202090204" charset="0"/>
                <a:cs typeface="Arial Regular" panose="020B0604020202090204" charset="0"/>
                <a:sym typeface="+mn-ea"/>
              </a:rPr>
              <a:t>. (different from Scheduled offence)  </a:t>
            </a:r>
            <a:endParaRPr lang="en-US">
              <a:latin typeface="Arial Regular" panose="020B0604020202090204" charset="0"/>
              <a:cs typeface="Arial Regular" panose="020B0604020202090204" charset="0"/>
            </a:endParaRPr>
          </a:p>
          <a:p>
            <a:pPr algn="just"/>
            <a:endParaRPr lang="en-US">
              <a:latin typeface="Arial Regular" panose="020B0604020202090204" charset="0"/>
              <a:cs typeface="Arial Regular" panose="020B0604020202090204" charset="0"/>
            </a:endParaRPr>
          </a:p>
          <a:p>
            <a:pPr algn="just"/>
            <a:r>
              <a:rPr lang="en-US" b="1">
                <a:latin typeface="Arial Bold" panose="020B0604020202090204" charset="0"/>
                <a:cs typeface="Arial Bold" panose="020B0604020202090204" charset="0"/>
                <a:sym typeface="+mn-ea"/>
              </a:rPr>
              <a:t>Appointment </a:t>
            </a:r>
            <a:r>
              <a:rPr lang="en-US">
                <a:latin typeface="Arial" panose="020B0604020202090204" pitchFamily="34" charset="0"/>
                <a:cs typeface="Arial" panose="020B0604020202090204" pitchFamily="34" charset="0"/>
                <a:sym typeface="+mn-ea"/>
              </a:rPr>
              <a:t>of</a:t>
            </a:r>
            <a:r>
              <a:rPr lang="en-US">
                <a:latin typeface="Arial Regular" panose="020B0604020202090204" charset="0"/>
                <a:cs typeface="Arial Regular" panose="020B0604020202090204" charset="0"/>
                <a:sym typeface="+mn-ea"/>
              </a:rPr>
              <a:t> officer of ED as </a:t>
            </a:r>
            <a:r>
              <a:rPr lang="en-US" b="1">
                <a:latin typeface="Arial Bold" panose="020B0604020202090204" charset="0"/>
                <a:cs typeface="Arial Bold" panose="020B0604020202090204" charset="0"/>
                <a:sym typeface="+mn-ea"/>
              </a:rPr>
              <a:t>authorities</a:t>
            </a:r>
            <a:r>
              <a:rPr lang="en-US">
                <a:latin typeface="Arial Regular" panose="020B0604020202090204" charset="0"/>
                <a:cs typeface="Arial Regular" panose="020B0604020202090204" charset="0"/>
                <a:sym typeface="+mn-ea"/>
              </a:rPr>
              <a:t>, under section 48 of the Act. (Under Minister of Finance). </a:t>
            </a:r>
            <a:endParaRPr lang="en-US">
              <a:latin typeface="Arial Regular" panose="020B0604020202090204" charset="0"/>
              <a:cs typeface="Arial Regular" panose="020B0604020202090204" charset="0"/>
            </a:endParaRPr>
          </a:p>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a:solidFill>
                  <a:schemeClr val="accent1">
                    <a:lumMod val="50000"/>
                  </a:schemeClr>
                </a:solidFill>
                <a:latin typeface="Arial Bold" panose="020B0604020202090204" charset="0"/>
                <a:cs typeface="Arial Bold" panose="020B0604020202090204" charset="0"/>
              </a:rPr>
              <a:t>Objectives of Prevention of Money Laundering </a:t>
            </a:r>
            <a:endParaRPr lang="en-US" sz="4000" b="1" u="sng" dirty="0">
              <a:solidFill>
                <a:schemeClr val="accent1">
                  <a:lumMod val="50000"/>
                </a:schemeClr>
              </a:solidFill>
              <a:latin typeface="Arial Bold" panose="020B0604020202090204" charset="0"/>
              <a:cs typeface="Arial Bold" panose="020B0604020202090204" charset="0"/>
            </a:endParaRPr>
          </a:p>
        </p:txBody>
      </p:sp>
      <p:sp>
        <p:nvSpPr>
          <p:cNvPr id="3" name="Content Placeholder 2"/>
          <p:cNvSpPr>
            <a:spLocks noGrp="1"/>
          </p:cNvSpPr>
          <p:nvPr>
            <p:ph idx="1"/>
          </p:nvPr>
        </p:nvSpPr>
        <p:spPr>
          <a:xfrm>
            <a:off x="838200" y="1950098"/>
            <a:ext cx="10515600" cy="4984102"/>
          </a:xfrm>
        </p:spPr>
        <p:txBody>
          <a:bodyPr>
            <a:noAutofit/>
          </a:bodyPr>
          <a:lstStyle/>
          <a:p>
            <a:pPr marL="0" indent="0" algn="just">
              <a:buNone/>
            </a:pPr>
            <a:r>
              <a:rPr lang="en-US" dirty="0">
                <a:latin typeface="Arial Regular" panose="020B0604020202090204" charset="0"/>
                <a:cs typeface="Arial Regular" panose="020B0604020202090204" charset="0"/>
              </a:rPr>
              <a:t>1. </a:t>
            </a:r>
            <a:r>
              <a:rPr lang="en-US" b="1" dirty="0">
                <a:latin typeface="Arial Regular" panose="020B0604020202090204" charset="0"/>
                <a:cs typeface="Arial Regular" panose="020B0604020202090204" charset="0"/>
              </a:rPr>
              <a:t>Prevent</a:t>
            </a:r>
            <a:r>
              <a:rPr lang="en-US" dirty="0">
                <a:latin typeface="Arial Regular" panose="020B0604020202090204" charset="0"/>
                <a:cs typeface="Arial Regular" panose="020B0604020202090204" charset="0"/>
              </a:rPr>
              <a:t> and </a:t>
            </a:r>
            <a:r>
              <a:rPr lang="en-US" b="1" dirty="0">
                <a:latin typeface="Arial Regular" panose="020B0604020202090204" charset="0"/>
                <a:cs typeface="Arial Regular" panose="020B0604020202090204" charset="0"/>
              </a:rPr>
              <a:t>control</a:t>
            </a:r>
            <a:r>
              <a:rPr lang="en-US" dirty="0">
                <a:latin typeface="Arial Regular" panose="020B0604020202090204" charset="0"/>
                <a:cs typeface="Arial Regular" panose="020B0604020202090204" charset="0"/>
              </a:rPr>
              <a:t> money laundering activities. </a:t>
            </a:r>
            <a:endParaRPr lang="en-US" dirty="0">
              <a:latin typeface="Arial Regular" panose="020B0604020202090204" charset="0"/>
              <a:cs typeface="Arial Regular" panose="020B0604020202090204" charset="0"/>
            </a:endParaRPr>
          </a:p>
          <a:p>
            <a:pPr marL="0" indent="0" algn="just">
              <a:buNone/>
            </a:pPr>
            <a:endParaRPr lang="en-US" dirty="0">
              <a:latin typeface="Arial Regular" panose="020B0604020202090204" charset="0"/>
              <a:cs typeface="Arial Regular" panose="020B0604020202090204" charset="0"/>
            </a:endParaRPr>
          </a:p>
          <a:p>
            <a:pPr marL="0" indent="0" algn="just">
              <a:buNone/>
            </a:pPr>
            <a:r>
              <a:rPr lang="en-US" dirty="0">
                <a:latin typeface="Arial Regular" panose="020B0604020202090204" charset="0"/>
                <a:cs typeface="Arial Regular" panose="020B0604020202090204" charset="0"/>
              </a:rPr>
              <a:t>2. </a:t>
            </a:r>
            <a:r>
              <a:rPr lang="en-US" b="1" dirty="0">
                <a:latin typeface="Arial Regular" panose="020B0604020202090204" charset="0"/>
                <a:cs typeface="Arial Regular" panose="020B0604020202090204" charset="0"/>
              </a:rPr>
              <a:t>Confiscate</a:t>
            </a:r>
            <a:r>
              <a:rPr lang="en-US" dirty="0">
                <a:latin typeface="Arial Regular" panose="020B0604020202090204" charset="0"/>
                <a:cs typeface="Arial Regular" panose="020B0604020202090204" charset="0"/>
              </a:rPr>
              <a:t> and </a:t>
            </a:r>
            <a:r>
              <a:rPr lang="en-US" b="1" dirty="0">
                <a:latin typeface="Arial Regular" panose="020B0604020202090204" charset="0"/>
                <a:cs typeface="Arial Regular" panose="020B0604020202090204" charset="0"/>
              </a:rPr>
              <a:t>attach</a:t>
            </a:r>
            <a:r>
              <a:rPr lang="en-US" dirty="0">
                <a:latin typeface="Arial Regular" panose="020B0604020202090204" charset="0"/>
                <a:cs typeface="Arial Regular" panose="020B0604020202090204" charset="0"/>
              </a:rPr>
              <a:t> the proceeds of crime. </a:t>
            </a:r>
            <a:endParaRPr lang="en-US" dirty="0">
              <a:latin typeface="Arial Regular" panose="020B0604020202090204" charset="0"/>
              <a:cs typeface="Arial Regular" panose="020B0604020202090204" charset="0"/>
            </a:endParaRPr>
          </a:p>
          <a:p>
            <a:pPr marL="0" indent="0" algn="just">
              <a:buNone/>
            </a:pPr>
            <a:endParaRPr lang="en-US" dirty="0">
              <a:latin typeface="Arial Regular" panose="020B0604020202090204" charset="0"/>
              <a:cs typeface="Arial Regular" panose="020B0604020202090204" charset="0"/>
            </a:endParaRPr>
          </a:p>
          <a:p>
            <a:pPr marL="0" indent="0" algn="just">
              <a:buNone/>
            </a:pPr>
            <a:r>
              <a:rPr lang="en-US" dirty="0">
                <a:latin typeface="Arial Regular" panose="020B0604020202090204" charset="0"/>
                <a:cs typeface="Arial Regular" panose="020B0604020202090204" charset="0"/>
              </a:rPr>
              <a:t>3. </a:t>
            </a:r>
            <a:r>
              <a:rPr lang="en-US" b="1" dirty="0">
                <a:latin typeface="Arial Regular" panose="020B0604020202090204" charset="0"/>
                <a:cs typeface="Arial Regular" panose="020B0604020202090204" charset="0"/>
              </a:rPr>
              <a:t>Punish</a:t>
            </a:r>
            <a:r>
              <a:rPr lang="en-US" dirty="0">
                <a:latin typeface="Arial Regular" panose="020B0604020202090204" charset="0"/>
                <a:cs typeface="Arial Regular" panose="020B0604020202090204" charset="0"/>
              </a:rPr>
              <a:t> those who attempt to legitimate tainted money though financial system. </a:t>
            </a:r>
            <a:endParaRPr lang="en-US" dirty="0">
              <a:latin typeface="Arial Regular" panose="020B0604020202090204" charset="0"/>
              <a:cs typeface="Arial Regular" panose="020B0604020202090204" charset="0"/>
            </a:endParaRPr>
          </a:p>
          <a:p>
            <a:pPr marL="0" indent="0" algn="just">
              <a:buNone/>
            </a:pPr>
            <a:endParaRPr lang="en-US" dirty="0">
              <a:latin typeface="Arial Regular" panose="020B0604020202090204" charset="0"/>
              <a:cs typeface="Arial Regular" panose="020B0604020202090204" charset="0"/>
            </a:endParaRPr>
          </a:p>
          <a:p>
            <a:pPr marL="0" indent="0" algn="just">
              <a:buNone/>
            </a:pPr>
            <a:r>
              <a:rPr lang="en-US" dirty="0">
                <a:latin typeface="Arial Regular" panose="020B0604020202090204" charset="0"/>
                <a:cs typeface="Arial Regular" panose="020B0604020202090204" charset="0"/>
              </a:rPr>
              <a:t>4. </a:t>
            </a:r>
            <a:r>
              <a:rPr lang="en-US" b="1" dirty="0">
                <a:latin typeface="Arial Regular" panose="020B0604020202090204" charset="0"/>
                <a:cs typeface="Arial Regular" panose="020B0604020202090204" charset="0"/>
              </a:rPr>
              <a:t>Restore/repatriate</a:t>
            </a:r>
            <a:r>
              <a:rPr lang="en-US" dirty="0">
                <a:latin typeface="Arial Regular" panose="020B0604020202090204" charset="0"/>
                <a:cs typeface="Arial Regular" panose="020B0604020202090204" charset="0"/>
              </a:rPr>
              <a:t> the money back to the victims. </a:t>
            </a:r>
            <a:endParaRPr lang="en-US" dirty="0">
              <a:latin typeface="Arial Regular" panose="020B0604020202090204" charset="0"/>
              <a:cs typeface="Arial Regular" panose="020B0604020202090204" charset="0"/>
            </a:endParaRPr>
          </a:p>
          <a:p>
            <a:pPr marL="0" indent="0" algn="just">
              <a:buNone/>
            </a:pPr>
            <a:endParaRPr lang="en-US" dirty="0">
              <a:latin typeface="Arial Regular" panose="020B0604020202090204" charset="0"/>
              <a:cs typeface="Arial Regular" panose="020B060402020209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a:bodyPr>
          <a:p>
            <a:r>
              <a:rPr lang="en-US" sz="4000" b="1" u="sng" dirty="0">
                <a:solidFill>
                  <a:schemeClr val="accent1">
                    <a:lumMod val="50000"/>
                  </a:schemeClr>
                </a:solidFill>
                <a:latin typeface="Arial Bold" panose="020B0604020202090204" charset="0"/>
                <a:cs typeface="Arial Bold" panose="020B0604020202090204" charset="0"/>
              </a:rPr>
              <a:t>Directorate of Enforcement (ED) - Under MOF </a:t>
            </a:r>
            <a:endParaRPr lang="en-US"/>
          </a:p>
        </p:txBody>
      </p:sp>
      <p:sp>
        <p:nvSpPr>
          <p:cNvPr id="3" name="Content Placeholder 2"/>
          <p:cNvSpPr>
            <a:spLocks noGrp="1"/>
          </p:cNvSpPr>
          <p:nvPr>
            <p:ph idx="1"/>
          </p:nvPr>
        </p:nvSpPr>
        <p:spPr>
          <a:xfrm>
            <a:off x="838200" y="1825625"/>
            <a:ext cx="10515600" cy="4351338"/>
          </a:xfrm>
        </p:spPr>
        <p:txBody>
          <a:bodyPr>
            <a:normAutofit lnSpcReduction="10000"/>
          </a:bodyPr>
          <a:p>
            <a:pPr algn="just"/>
            <a:r>
              <a:rPr lang="en-US">
                <a:latin typeface="Arial Regular" panose="020B0604020202090204" charset="0"/>
                <a:cs typeface="Arial Regular" panose="020B0604020202090204" charset="0"/>
              </a:rPr>
              <a:t>ED was </a:t>
            </a:r>
            <a:r>
              <a:rPr lang="en-US" b="1">
                <a:latin typeface="Arial Bold" panose="020B0604020202090204" charset="0"/>
                <a:cs typeface="Arial Bold" panose="020B0604020202090204" charset="0"/>
              </a:rPr>
              <a:t>formed in 1st May 1956</a:t>
            </a:r>
            <a:r>
              <a:rPr lang="en-US">
                <a:latin typeface="Arial Regular" panose="020B0604020202090204" charset="0"/>
                <a:cs typeface="Arial Regular" panose="020B0604020202090204" charset="0"/>
              </a:rPr>
              <a:t> under the FERA, 1947 which become FERA, 1973 and later was succeeded by </a:t>
            </a:r>
            <a:r>
              <a:rPr lang="en-US" b="1">
                <a:latin typeface="Arial Bold" panose="020B0604020202090204" charset="0"/>
                <a:cs typeface="Arial Bold" panose="020B0604020202090204" charset="0"/>
              </a:rPr>
              <a:t>FEMA, 2000</a:t>
            </a:r>
            <a:r>
              <a:rPr lang="en-US">
                <a:latin typeface="Arial Regular" panose="020B0604020202090204" charset="0"/>
                <a:cs typeface="Arial Regular" panose="020B0604020202090204" charset="0"/>
              </a:rPr>
              <a:t>.</a:t>
            </a:r>
            <a:endParaRPr lang="en-US">
              <a:latin typeface="Arial Regular" panose="020B0604020202090204" charset="0"/>
              <a:cs typeface="Arial Regular" panose="020B0604020202090204" charset="0"/>
            </a:endParaRPr>
          </a:p>
          <a:p>
            <a:pPr marL="0" indent="0" algn="just">
              <a:buNone/>
            </a:pPr>
            <a:r>
              <a:rPr lang="en-US">
                <a:latin typeface="Arial Regular" panose="020B0604020202090204" charset="0"/>
                <a:cs typeface="Arial Regular" panose="020B0604020202090204" charset="0"/>
              </a:rPr>
              <a:t> </a:t>
            </a:r>
            <a:endParaRPr lang="en-US">
              <a:latin typeface="Arial Regular" panose="020B0604020202090204" charset="0"/>
              <a:cs typeface="Arial Regular" panose="020B0604020202090204" charset="0"/>
            </a:endParaRPr>
          </a:p>
          <a:p>
            <a:pPr algn="just"/>
            <a:r>
              <a:rPr lang="en-US">
                <a:latin typeface="Arial Regular" panose="020B0604020202090204" charset="0"/>
                <a:cs typeface="Arial Regular" panose="020B0604020202090204" charset="0"/>
              </a:rPr>
              <a:t>Further governed the adjudication of </a:t>
            </a:r>
            <a:r>
              <a:rPr lang="en-US" b="1">
                <a:latin typeface="Arial Bold" panose="020B0604020202090204" charset="0"/>
                <a:cs typeface="Arial Bold" panose="020B0604020202090204" charset="0"/>
              </a:rPr>
              <a:t>PMLA, 2002</a:t>
            </a:r>
            <a:r>
              <a:rPr lang="en-US">
                <a:latin typeface="Arial Regular" panose="020B0604020202090204" charset="0"/>
                <a:cs typeface="Arial Regular" panose="020B0604020202090204" charset="0"/>
              </a:rPr>
              <a:t> and </a:t>
            </a:r>
            <a:r>
              <a:rPr lang="en-US" b="1">
                <a:latin typeface="Arial Bold" panose="020B0604020202090204" charset="0"/>
                <a:cs typeface="Arial Bold" panose="020B0604020202090204" charset="0"/>
              </a:rPr>
              <a:t>FEO, 2018. </a:t>
            </a:r>
            <a:endParaRPr lang="en-US" b="1">
              <a:latin typeface="Arial Bold" panose="020B0604020202090204" charset="0"/>
              <a:cs typeface="Arial Bold" panose="020B0604020202090204" charset="0"/>
            </a:endParaRPr>
          </a:p>
          <a:p>
            <a:pPr algn="just"/>
            <a:endParaRPr lang="en-US" u="sng">
              <a:latin typeface="Arial Regular" panose="020B0604020202090204" charset="0"/>
              <a:cs typeface="Arial Regular" panose="020B0604020202090204" charset="0"/>
            </a:endParaRPr>
          </a:p>
          <a:p>
            <a:pPr algn="just"/>
            <a:r>
              <a:rPr lang="en-US" altLang="en-US">
                <a:latin typeface="Arial Regular" panose="020B0604020202090204" charset="0"/>
                <a:cs typeface="Arial Regular" panose="020B0604020202090204" charset="0"/>
              </a:rPr>
              <a:t>It is India’s premier financial investigation agencies, which specialize in tracing the proceeds of crime involved in the criminal activity. </a:t>
            </a:r>
            <a:endParaRPr lang="en-US" altLang="en-US" sz="2400" u="sng">
              <a:latin typeface="Arial Regular" panose="020B0604020202090204" charset="0"/>
              <a:cs typeface="Arial Regular" panose="020B0604020202090204" charset="0"/>
            </a:endParaRPr>
          </a:p>
          <a:p>
            <a:pPr algn="just"/>
            <a:endParaRPr lang="en-US" altLang="en-US" sz="2400" u="sng">
              <a:latin typeface="Arial Regular" panose="020B0604020202090204" charset="0"/>
              <a:cs typeface="Arial Regular" panose="020B06040202020902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4000" b="1" u="sng" dirty="0">
                <a:solidFill>
                  <a:schemeClr val="accent1">
                    <a:lumMod val="50000"/>
                  </a:schemeClr>
                </a:solidFill>
                <a:latin typeface="Arial Bold" panose="020B0604020202090204" charset="0"/>
                <a:cs typeface="Arial Bold" panose="020B0604020202090204" charset="0"/>
              </a:rPr>
              <a:t>Organization set up</a:t>
            </a:r>
            <a:endParaRPr lang="en-US"/>
          </a:p>
        </p:txBody>
      </p:sp>
      <p:sp>
        <p:nvSpPr>
          <p:cNvPr id="3" name="Content Placeholder 2"/>
          <p:cNvSpPr>
            <a:spLocks noGrp="1"/>
          </p:cNvSpPr>
          <p:nvPr>
            <p:ph idx="1"/>
          </p:nvPr>
        </p:nvSpPr>
        <p:spPr>
          <a:xfrm>
            <a:off x="838200" y="1270635"/>
            <a:ext cx="4716145" cy="5317490"/>
          </a:xfrm>
        </p:spPr>
        <p:txBody>
          <a:bodyPr>
            <a:noAutofit/>
          </a:bodyPr>
          <a:p>
            <a:r>
              <a:rPr lang="en-US" sz="2000">
                <a:latin typeface="Arial Regular" panose="020B0604020202090204" charset="0"/>
                <a:cs typeface="Arial Regular" panose="020B0604020202090204" charset="0"/>
              </a:rPr>
              <a:t>Director ED  </a:t>
            </a:r>
            <a:endParaRPr lang="en-US" sz="2000">
              <a:latin typeface="Arial Regular" panose="020B0604020202090204" charset="0"/>
              <a:cs typeface="Arial Regular" panose="020B0604020202090204" charset="0"/>
            </a:endParaRPr>
          </a:p>
          <a:p>
            <a:r>
              <a:rPr lang="en-US" sz="2000">
                <a:latin typeface="Arial Regular" panose="020B0604020202090204" charset="0"/>
                <a:cs typeface="Arial Regular" panose="020B0604020202090204" charset="0"/>
              </a:rPr>
              <a:t>Special Directors (5 person). </a:t>
            </a:r>
            <a:endParaRPr lang="en-US" sz="2000">
              <a:latin typeface="Arial Regular" panose="020B0604020202090204" charset="0"/>
              <a:cs typeface="Arial Regular" panose="020B0604020202090204" charset="0"/>
            </a:endParaRPr>
          </a:p>
          <a:p>
            <a:r>
              <a:rPr lang="en-US" sz="2000">
                <a:latin typeface="Arial Regular" panose="020B0604020202090204" charset="0"/>
                <a:cs typeface="Arial Regular" panose="020B0604020202090204" charset="0"/>
              </a:rPr>
              <a:t>Additional &amp; Joint Directors. </a:t>
            </a:r>
            <a:endParaRPr lang="en-US" sz="2000">
              <a:latin typeface="Arial Regular" panose="020B0604020202090204" charset="0"/>
              <a:cs typeface="Arial Regular" panose="020B0604020202090204" charset="0"/>
            </a:endParaRPr>
          </a:p>
          <a:p>
            <a:r>
              <a:rPr lang="en-US" sz="2000">
                <a:latin typeface="Arial Regular" panose="020B0604020202090204" charset="0"/>
                <a:cs typeface="Arial Regular" panose="020B0604020202090204" charset="0"/>
              </a:rPr>
              <a:t>Deputy Directors. </a:t>
            </a:r>
            <a:endParaRPr lang="en-US" sz="2000">
              <a:latin typeface="Arial Regular" panose="020B0604020202090204" charset="0"/>
              <a:cs typeface="Arial Regular" panose="020B0604020202090204" charset="0"/>
            </a:endParaRPr>
          </a:p>
          <a:p>
            <a:r>
              <a:rPr lang="en-US" sz="2000">
                <a:latin typeface="Arial Regular" panose="020B0604020202090204" charset="0"/>
                <a:cs typeface="Arial Regular" panose="020B0604020202090204" charset="0"/>
              </a:rPr>
              <a:t>Assistant Directors. </a:t>
            </a:r>
            <a:endParaRPr lang="en-US" sz="2000">
              <a:latin typeface="Arial Regular" panose="020B0604020202090204" charset="0"/>
              <a:cs typeface="Arial Regular" panose="020B0604020202090204" charset="0"/>
            </a:endParaRPr>
          </a:p>
          <a:p>
            <a:r>
              <a:rPr lang="en-US" sz="2000">
                <a:latin typeface="Arial Regular" panose="020B0604020202090204" charset="0"/>
                <a:cs typeface="Arial Regular" panose="020B0604020202090204" charset="0"/>
              </a:rPr>
              <a:t>Other staff. </a:t>
            </a:r>
            <a:endParaRPr lang="en-US" sz="2000">
              <a:latin typeface="Arial Regular" panose="020B0604020202090204" charset="0"/>
              <a:cs typeface="Arial Regular" panose="020B0604020202090204" charset="0"/>
            </a:endParaRPr>
          </a:p>
          <a:p>
            <a:endParaRPr lang="en-US" sz="2000">
              <a:latin typeface="Arial Regular" panose="020B0604020202090204" charset="0"/>
              <a:cs typeface="Arial Regular" panose="020B0604020202090204" charset="0"/>
            </a:endParaRPr>
          </a:p>
          <a:p>
            <a:r>
              <a:rPr lang="en-US" sz="2000">
                <a:latin typeface="Arial Regular" panose="020B0604020202090204" charset="0"/>
                <a:cs typeface="Arial Regular" panose="020B0604020202090204" charset="0"/>
              </a:rPr>
              <a:t>In 2011, the staff increased </a:t>
            </a:r>
            <a:endParaRPr lang="en-US" sz="2000">
              <a:latin typeface="Arial Regular" panose="020B0604020202090204" charset="0"/>
              <a:cs typeface="Arial Regular" panose="020B0604020202090204" charset="0"/>
            </a:endParaRPr>
          </a:p>
          <a:p>
            <a:pPr marL="0" indent="0">
              <a:buNone/>
            </a:pPr>
            <a:r>
              <a:rPr lang="en-US" sz="2000">
                <a:latin typeface="Arial Regular" panose="020B0604020202090204" charset="0"/>
                <a:cs typeface="Arial Regular" panose="020B0604020202090204" charset="0"/>
              </a:rPr>
              <a:t>from 745 to 2063. Currently, in 2025, its</a:t>
            </a:r>
            <a:endParaRPr lang="en-US" sz="2000">
              <a:latin typeface="Arial Regular" panose="020B0604020202090204" charset="0"/>
              <a:cs typeface="Arial Regular" panose="020B0604020202090204" charset="0"/>
            </a:endParaRPr>
          </a:p>
          <a:p>
            <a:pPr marL="0" indent="0">
              <a:buNone/>
            </a:pPr>
            <a:r>
              <a:rPr lang="en-US" sz="2000">
                <a:latin typeface="Arial Regular" panose="020B0604020202090204" charset="0"/>
                <a:cs typeface="Arial Regular" panose="020B0604020202090204" charset="0"/>
              </a:rPr>
              <a:t>strength is 2030. </a:t>
            </a:r>
            <a:endParaRPr lang="en-US" sz="2000">
              <a:latin typeface="Arial Regular" panose="020B0604020202090204" charset="0"/>
              <a:cs typeface="Arial Regular" panose="020B0604020202090204" charset="0"/>
            </a:endParaRPr>
          </a:p>
          <a:p>
            <a:pPr marL="0" indent="0">
              <a:buNone/>
            </a:pPr>
            <a:endParaRPr lang="en-US" sz="2000">
              <a:latin typeface="Arial Regular" panose="020B0604020202090204" charset="0"/>
              <a:cs typeface="Arial Regular" panose="020B0604020202090204" charset="0"/>
            </a:endParaRPr>
          </a:p>
          <a:p>
            <a:pPr marL="0" indent="0">
              <a:buNone/>
            </a:pPr>
            <a:r>
              <a:rPr lang="en-US" sz="2000">
                <a:latin typeface="Arial Regular" panose="020B0604020202090204" charset="0"/>
                <a:cs typeface="Arial Regular" panose="020B0604020202090204" charset="0"/>
              </a:rPr>
              <a:t>Presently ED is organised into 5 regions, </a:t>
            </a:r>
            <a:endParaRPr lang="en-US" sz="2000">
              <a:latin typeface="Arial Regular" panose="020B0604020202090204" charset="0"/>
              <a:cs typeface="Arial Regular" panose="020B0604020202090204" charset="0"/>
            </a:endParaRPr>
          </a:p>
          <a:p>
            <a:pPr marL="0" indent="0">
              <a:buNone/>
            </a:pPr>
            <a:r>
              <a:rPr lang="en-US" sz="2000">
                <a:latin typeface="Arial Regular" panose="020B0604020202090204" charset="0"/>
                <a:cs typeface="Arial Regular" panose="020B0604020202090204" charset="0"/>
              </a:rPr>
              <a:t>27 Zones and 18 Sub-Zones.  </a:t>
            </a:r>
            <a:endParaRPr lang="en-US" sz="2000">
              <a:latin typeface="Arial Regular" panose="020B0604020202090204" charset="0"/>
              <a:cs typeface="Arial Regular" panose="020B0604020202090204" charset="0"/>
            </a:endParaRPr>
          </a:p>
        </p:txBody>
      </p:sp>
      <p:pic>
        <p:nvPicPr>
          <p:cNvPr id="4" name="Picture 3" descr="Screenshot 2025-10-15 at 3.57.26 PM"/>
          <p:cNvPicPr>
            <a:picLocks noChangeAspect="1"/>
          </p:cNvPicPr>
          <p:nvPr/>
        </p:nvPicPr>
        <p:blipFill>
          <a:blip r:embed="rId1"/>
          <a:stretch>
            <a:fillRect/>
          </a:stretch>
        </p:blipFill>
        <p:spPr>
          <a:xfrm>
            <a:off x="6164580" y="1411605"/>
            <a:ext cx="5545455" cy="496125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467360"/>
            <a:ext cx="10515600" cy="1325563"/>
          </a:xfrm>
        </p:spPr>
        <p:txBody>
          <a:bodyPr>
            <a:normAutofit/>
          </a:bodyPr>
          <a:p>
            <a:r>
              <a:rPr lang="en-US" sz="4000" b="1" u="sng" dirty="0">
                <a:solidFill>
                  <a:schemeClr val="accent1">
                    <a:lumMod val="50000"/>
                  </a:schemeClr>
                </a:solidFill>
                <a:latin typeface="Arial Bold" panose="020B0604020202090204" charset="0"/>
                <a:cs typeface="Arial Bold" panose="020B0604020202090204" charset="0"/>
              </a:rPr>
              <a:t>As per the Annual Report of Enforcement Directorate till 31.03.2025</a:t>
            </a:r>
            <a:endParaRPr lang="en-US" sz="4000" b="1" u="sng" dirty="0">
              <a:solidFill>
                <a:schemeClr val="accent1">
                  <a:lumMod val="50000"/>
                </a:schemeClr>
              </a:solidFill>
              <a:latin typeface="Arial Bold" panose="020B0604020202090204" charset="0"/>
              <a:cs typeface="Arial Bold" panose="020B0604020202090204" charset="0"/>
            </a:endParaRPr>
          </a:p>
        </p:txBody>
      </p:sp>
      <p:graphicFrame>
        <p:nvGraphicFramePr>
          <p:cNvPr id="4" name="Table 3"/>
          <p:cNvGraphicFramePr/>
          <p:nvPr/>
        </p:nvGraphicFramePr>
        <p:xfrm>
          <a:off x="838200" y="2148840"/>
          <a:ext cx="10073640" cy="3656330"/>
        </p:xfrm>
        <a:graphic>
          <a:graphicData uri="http://schemas.openxmlformats.org/drawingml/2006/table">
            <a:tbl>
              <a:tblPr/>
              <a:tblGrid>
                <a:gridCol w="1036320"/>
                <a:gridCol w="7303770"/>
                <a:gridCol w="1733550"/>
              </a:tblGrid>
              <a:tr h="757555">
                <a:tc>
                  <a:txBody>
                    <a:bodyPr/>
                    <a:p>
                      <a:pPr algn="l" fontAlgn="ctr"/>
                      <a:r>
                        <a:rPr sz="2000" b="1" i="0">
                          <a:solidFill>
                            <a:srgbClr val="000000"/>
                          </a:solidFill>
                          <a:latin typeface="Arial Bold" panose="020B0604020202090204" charset="0"/>
                          <a:ea typeface="Calibri"/>
                          <a:cs typeface="Arial Bold" panose="020B0604020202090204" charset="0"/>
                        </a:rPr>
                        <a:t>S</a:t>
                      </a:r>
                      <a:r>
                        <a:rPr lang="en-US" sz="2000" b="1" i="0">
                          <a:solidFill>
                            <a:srgbClr val="000000"/>
                          </a:solidFill>
                          <a:latin typeface="Arial Bold" panose="020B0604020202090204" charset="0"/>
                          <a:ea typeface="Calibri"/>
                          <a:cs typeface="Arial Bold" panose="020B0604020202090204" charset="0"/>
                        </a:rPr>
                        <a:t>.N</a:t>
                      </a:r>
                      <a:r>
                        <a:rPr sz="2000" b="1" i="0">
                          <a:solidFill>
                            <a:srgbClr val="000000"/>
                          </a:solidFill>
                          <a:latin typeface="Arial Bold" panose="020B0604020202090204" charset="0"/>
                          <a:ea typeface="Calibri"/>
                          <a:cs typeface="Arial Bold" panose="020B0604020202090204" charset="0"/>
                        </a:rPr>
                        <a:t>o. </a:t>
                      </a:r>
                      <a:endParaRPr sz="2000" b="1" i="0">
                        <a:solidFill>
                          <a:srgbClr val="000000"/>
                        </a:solidFill>
                        <a:latin typeface="Arial Bold" panose="020B0604020202090204" charset="0"/>
                        <a:ea typeface="Calibri"/>
                        <a:cs typeface="Arial Bold" panose="020B0604020202090204" charset="0"/>
                      </a:endParaRPr>
                    </a:p>
                  </a:txBody>
                  <a:tcPr marL="13017" marR="13017" marT="1301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ctr"/>
                      <a:r>
                        <a:rPr sz="2000" b="1" i="0">
                          <a:solidFill>
                            <a:srgbClr val="000000"/>
                          </a:solidFill>
                          <a:latin typeface="Arial Bold" panose="020B0604020202090204" charset="0"/>
                          <a:ea typeface="Calibri"/>
                          <a:cs typeface="Arial Bold" panose="020B0604020202090204" charset="0"/>
                        </a:rPr>
                        <a:t>Particular</a:t>
                      </a:r>
                      <a:r>
                        <a:rPr lang="en-US" sz="2000" b="1" i="0">
                          <a:solidFill>
                            <a:srgbClr val="000000"/>
                          </a:solidFill>
                          <a:latin typeface="Arial Bold" panose="020B0604020202090204" charset="0"/>
                          <a:ea typeface="Calibri"/>
                          <a:cs typeface="Arial Bold" panose="020B0604020202090204" charset="0"/>
                        </a:rPr>
                        <a:t>s</a:t>
                      </a:r>
                      <a:r>
                        <a:rPr sz="2000" b="1" i="0">
                          <a:solidFill>
                            <a:srgbClr val="000000"/>
                          </a:solidFill>
                          <a:latin typeface="Arial Bold" panose="020B0604020202090204" charset="0"/>
                          <a:ea typeface="Calibri"/>
                          <a:cs typeface="Arial Bold" panose="020B0604020202090204" charset="0"/>
                        </a:rPr>
                        <a:t> </a:t>
                      </a:r>
                      <a:endParaRPr sz="2000" b="1" i="0">
                        <a:solidFill>
                          <a:srgbClr val="000000"/>
                        </a:solidFill>
                        <a:latin typeface="Arial Bold" panose="020B0604020202090204" charset="0"/>
                        <a:ea typeface="Calibri"/>
                        <a:cs typeface="Arial Bold" panose="020B0604020202090204" charset="0"/>
                      </a:endParaRPr>
                    </a:p>
                  </a:txBody>
                  <a:tcPr marL="13017" marR="13017" marT="1301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ctr"/>
                      <a:r>
                        <a:rPr sz="2000" b="1" i="0">
                          <a:solidFill>
                            <a:srgbClr val="000000"/>
                          </a:solidFill>
                          <a:latin typeface="Arial Bold" panose="020B0604020202090204" charset="0"/>
                          <a:ea typeface="Calibri"/>
                          <a:cs typeface="Arial Bold" panose="020B0604020202090204" charset="0"/>
                        </a:rPr>
                        <a:t>Amount (in </a:t>
                      </a:r>
                      <a:r>
                        <a:rPr lang="en-US" sz="2000" b="1" i="0">
                          <a:solidFill>
                            <a:srgbClr val="000000"/>
                          </a:solidFill>
                          <a:latin typeface="Arial Bold" panose="020B0604020202090204" charset="0"/>
                          <a:ea typeface="Calibri"/>
                          <a:cs typeface="Arial Bold" panose="020B0604020202090204" charset="0"/>
                        </a:rPr>
                        <a:t>Rs. C</a:t>
                      </a:r>
                      <a:r>
                        <a:rPr sz="2000" b="1" i="0">
                          <a:solidFill>
                            <a:srgbClr val="000000"/>
                          </a:solidFill>
                          <a:latin typeface="Arial Bold" panose="020B0604020202090204" charset="0"/>
                          <a:ea typeface="Calibri"/>
                          <a:cs typeface="Arial Bold" panose="020B0604020202090204" charset="0"/>
                        </a:rPr>
                        <a:t>r)</a:t>
                      </a:r>
                      <a:endParaRPr sz="2000" b="1" i="0">
                        <a:solidFill>
                          <a:srgbClr val="000000"/>
                        </a:solidFill>
                        <a:latin typeface="Arial Bold" panose="020B0604020202090204" charset="0"/>
                        <a:ea typeface="Calibri"/>
                        <a:cs typeface="Arial Bold" panose="020B0604020202090204" charset="0"/>
                      </a:endParaRPr>
                    </a:p>
                  </a:txBody>
                  <a:tcPr marL="13017" marR="13017" marT="1301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591185">
                <a:tc>
                  <a:txBody>
                    <a:bodyPr/>
                    <a:p>
                      <a:pPr algn="ctr" fontAlgn="ctr"/>
                      <a:r>
                        <a:rPr sz="2000" b="0" i="0">
                          <a:solidFill>
                            <a:srgbClr val="000000"/>
                          </a:solidFill>
                          <a:latin typeface="Arial Regular" panose="020B0604020202090204" charset="0"/>
                          <a:ea typeface="Calibri"/>
                          <a:cs typeface="Arial Regular" panose="020B0604020202090204" charset="0"/>
                        </a:rPr>
                        <a:t>1</a:t>
                      </a:r>
                      <a:endParaRPr sz="2000" b="0" i="0">
                        <a:solidFill>
                          <a:srgbClr val="000000"/>
                        </a:solidFill>
                        <a:latin typeface="Arial Regular" panose="020B0604020202090204" charset="0"/>
                        <a:ea typeface="Calibri"/>
                        <a:cs typeface="Arial Regular" panose="020B0604020202090204" charset="0"/>
                      </a:endParaRPr>
                    </a:p>
                  </a:txBody>
                  <a:tcPr marL="13017" marR="13017" marT="1301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ctr"/>
                      <a:r>
                        <a:rPr lang="en-US" sz="2000" b="0" i="0">
                          <a:solidFill>
                            <a:srgbClr val="000000"/>
                          </a:solidFill>
                          <a:latin typeface="Arial Regular" panose="020B0604020202090204" charset="0"/>
                          <a:ea typeface="Calibri"/>
                          <a:cs typeface="Arial Regular" panose="020B0604020202090204" charset="0"/>
                        </a:rPr>
                        <a:t> </a:t>
                      </a:r>
                      <a:r>
                        <a:rPr sz="2000" b="0" i="0">
                          <a:solidFill>
                            <a:srgbClr val="000000"/>
                          </a:solidFill>
                          <a:latin typeface="Arial Regular" panose="020B0604020202090204" charset="0"/>
                          <a:ea typeface="Calibri"/>
                          <a:cs typeface="Arial Regular" panose="020B0604020202090204" charset="0"/>
                        </a:rPr>
                        <a:t>Attachment </a:t>
                      </a:r>
                      <a:endParaRPr sz="2000" b="0" i="0">
                        <a:solidFill>
                          <a:srgbClr val="000000"/>
                        </a:solidFill>
                        <a:latin typeface="Arial Regular" panose="020B0604020202090204" charset="0"/>
                        <a:ea typeface="Calibri"/>
                        <a:cs typeface="Arial Regular" panose="020B0604020202090204" charset="0"/>
                      </a:endParaRPr>
                    </a:p>
                  </a:txBody>
                  <a:tcPr marL="13017" marR="13017" marT="1301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ctr"/>
                      <a:r>
                        <a:rPr sz="2000" b="0" i="0">
                          <a:solidFill>
                            <a:srgbClr val="000000"/>
                          </a:solidFill>
                          <a:latin typeface="Arial Regular" panose="020B0604020202090204" charset="0"/>
                          <a:ea typeface="Calibri"/>
                          <a:cs typeface="Arial Regular" panose="020B0604020202090204" charset="0"/>
                        </a:rPr>
                        <a:t>1</a:t>
                      </a:r>
                      <a:r>
                        <a:rPr lang="en-US" sz="2000" b="0" i="0">
                          <a:solidFill>
                            <a:srgbClr val="000000"/>
                          </a:solidFill>
                          <a:latin typeface="Arial Regular" panose="020B0604020202090204" charset="0"/>
                          <a:ea typeface="Calibri"/>
                          <a:cs typeface="Arial Regular" panose="020B0604020202090204" charset="0"/>
                        </a:rPr>
                        <a:t>,</a:t>
                      </a:r>
                      <a:r>
                        <a:rPr sz="2000" b="0" i="0">
                          <a:solidFill>
                            <a:srgbClr val="000000"/>
                          </a:solidFill>
                          <a:latin typeface="Arial Regular" panose="020B0604020202090204" charset="0"/>
                          <a:ea typeface="Calibri"/>
                          <a:cs typeface="Arial Regular" panose="020B0604020202090204" charset="0"/>
                        </a:rPr>
                        <a:t>54</a:t>
                      </a:r>
                      <a:r>
                        <a:rPr lang="en-US" sz="2000" b="0" i="0">
                          <a:solidFill>
                            <a:srgbClr val="000000"/>
                          </a:solidFill>
                          <a:latin typeface="Arial Regular" panose="020B0604020202090204" charset="0"/>
                          <a:ea typeface="Calibri"/>
                          <a:cs typeface="Arial Regular" panose="020B0604020202090204" charset="0"/>
                        </a:rPr>
                        <a:t>,</a:t>
                      </a:r>
                      <a:r>
                        <a:rPr sz="2000" b="0" i="0">
                          <a:solidFill>
                            <a:srgbClr val="000000"/>
                          </a:solidFill>
                          <a:latin typeface="Arial Regular" panose="020B0604020202090204" charset="0"/>
                          <a:ea typeface="Calibri"/>
                          <a:cs typeface="Arial Regular" panose="020B0604020202090204" charset="0"/>
                        </a:rPr>
                        <a:t>594</a:t>
                      </a:r>
                      <a:endParaRPr sz="2000" b="0" i="0">
                        <a:solidFill>
                          <a:srgbClr val="000000"/>
                        </a:solidFill>
                        <a:latin typeface="Arial Regular" panose="020B0604020202090204" charset="0"/>
                        <a:ea typeface="Calibri"/>
                        <a:cs typeface="Arial Regular" panose="020B0604020202090204" charset="0"/>
                      </a:endParaRPr>
                    </a:p>
                  </a:txBody>
                  <a:tcPr marL="13017" marR="13017" marT="1301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770890">
                <a:tc>
                  <a:txBody>
                    <a:bodyPr/>
                    <a:p>
                      <a:pPr algn="ctr" fontAlgn="ctr"/>
                      <a:r>
                        <a:rPr sz="2000" b="0" i="0">
                          <a:solidFill>
                            <a:srgbClr val="000000"/>
                          </a:solidFill>
                          <a:latin typeface="Arial Regular" panose="020B0604020202090204" charset="0"/>
                          <a:ea typeface="Calibri"/>
                          <a:cs typeface="Arial Regular" panose="020B0604020202090204" charset="0"/>
                        </a:rPr>
                        <a:t>2</a:t>
                      </a:r>
                      <a:endParaRPr sz="2000" b="0" i="0">
                        <a:solidFill>
                          <a:srgbClr val="000000"/>
                        </a:solidFill>
                        <a:latin typeface="Arial Regular" panose="020B0604020202090204" charset="0"/>
                        <a:ea typeface="Calibri"/>
                        <a:cs typeface="Arial Regular" panose="020B0604020202090204" charset="0"/>
                      </a:endParaRPr>
                    </a:p>
                  </a:txBody>
                  <a:tcPr marL="13017" marR="13017" marT="1301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ctr"/>
                      <a:r>
                        <a:rPr lang="en-US" sz="2000" b="0" i="0">
                          <a:solidFill>
                            <a:srgbClr val="000000"/>
                          </a:solidFill>
                          <a:latin typeface="Arial Regular" panose="020B0604020202090204" charset="0"/>
                          <a:ea typeface="Calibri"/>
                          <a:cs typeface="Arial Regular" panose="020B0604020202090204" charset="0"/>
                        </a:rPr>
                        <a:t> </a:t>
                      </a:r>
                      <a:r>
                        <a:rPr sz="2000" b="0" i="0">
                          <a:solidFill>
                            <a:srgbClr val="000000"/>
                          </a:solidFill>
                          <a:latin typeface="Arial Regular" panose="020B0604020202090204" charset="0"/>
                          <a:ea typeface="Calibri"/>
                          <a:cs typeface="Arial Regular" panose="020B0604020202090204" charset="0"/>
                        </a:rPr>
                        <a:t>Affirmed by adjudication </a:t>
                      </a:r>
                      <a:endParaRPr sz="2000" b="0" i="0">
                        <a:solidFill>
                          <a:srgbClr val="000000"/>
                        </a:solidFill>
                        <a:latin typeface="Arial Regular" panose="020B0604020202090204" charset="0"/>
                        <a:ea typeface="Calibri"/>
                        <a:cs typeface="Arial Regular" panose="020B0604020202090204" charset="0"/>
                      </a:endParaRPr>
                    </a:p>
                  </a:txBody>
                  <a:tcPr marL="13017" marR="13017" marT="1301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ctr"/>
                      <a:r>
                        <a:rPr sz="2000" b="0" i="0">
                          <a:solidFill>
                            <a:srgbClr val="000000"/>
                          </a:solidFill>
                          <a:latin typeface="Arial Regular" panose="020B0604020202090204" charset="0"/>
                          <a:ea typeface="Calibri"/>
                          <a:cs typeface="Arial Regular" panose="020B0604020202090204" charset="0"/>
                        </a:rPr>
                        <a:t>1</a:t>
                      </a:r>
                      <a:r>
                        <a:rPr lang="en-US" sz="2000" b="0" i="0">
                          <a:solidFill>
                            <a:srgbClr val="000000"/>
                          </a:solidFill>
                          <a:latin typeface="Arial Regular" panose="020B0604020202090204" charset="0"/>
                          <a:ea typeface="Calibri"/>
                          <a:cs typeface="Arial Regular" panose="020B0604020202090204" charset="0"/>
                        </a:rPr>
                        <a:t>,</a:t>
                      </a:r>
                      <a:r>
                        <a:rPr sz="2000" b="0" i="0">
                          <a:solidFill>
                            <a:srgbClr val="000000"/>
                          </a:solidFill>
                          <a:latin typeface="Arial Regular" panose="020B0604020202090204" charset="0"/>
                          <a:ea typeface="Calibri"/>
                          <a:cs typeface="Arial Regular" panose="020B0604020202090204" charset="0"/>
                        </a:rPr>
                        <a:t>06</a:t>
                      </a:r>
                      <a:r>
                        <a:rPr lang="en-US" sz="2000" b="0" i="0">
                          <a:solidFill>
                            <a:srgbClr val="000000"/>
                          </a:solidFill>
                          <a:latin typeface="Arial Regular" panose="020B0604020202090204" charset="0"/>
                          <a:ea typeface="Calibri"/>
                          <a:cs typeface="Arial Regular" panose="020B0604020202090204" charset="0"/>
                        </a:rPr>
                        <a:t>,</a:t>
                      </a:r>
                      <a:r>
                        <a:rPr sz="2000" b="0" i="0">
                          <a:solidFill>
                            <a:srgbClr val="000000"/>
                          </a:solidFill>
                          <a:latin typeface="Arial Regular" panose="020B0604020202090204" charset="0"/>
                          <a:ea typeface="Calibri"/>
                          <a:cs typeface="Arial Regular" panose="020B0604020202090204" charset="0"/>
                        </a:rPr>
                        <a:t>730</a:t>
                      </a:r>
                      <a:endParaRPr sz="2000" b="0" i="0">
                        <a:solidFill>
                          <a:srgbClr val="000000"/>
                        </a:solidFill>
                        <a:latin typeface="Arial Regular" panose="020B0604020202090204" charset="0"/>
                        <a:ea typeface="Calibri"/>
                        <a:cs typeface="Arial Regular" panose="020B0604020202090204" charset="0"/>
                      </a:endParaRPr>
                    </a:p>
                  </a:txBody>
                  <a:tcPr marL="13017" marR="13017" marT="1301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534795">
                <a:tc>
                  <a:txBody>
                    <a:bodyPr/>
                    <a:p>
                      <a:pPr algn="ctr" fontAlgn="ctr"/>
                      <a:r>
                        <a:rPr sz="2000" b="0" i="0">
                          <a:solidFill>
                            <a:srgbClr val="000000"/>
                          </a:solidFill>
                          <a:latin typeface="Arial Regular" panose="020B0604020202090204" charset="0"/>
                          <a:ea typeface="Calibri"/>
                          <a:cs typeface="Arial Regular" panose="020B0604020202090204" charset="0"/>
                        </a:rPr>
                        <a:t>3</a:t>
                      </a:r>
                      <a:endParaRPr sz="2000" b="0" i="0">
                        <a:solidFill>
                          <a:srgbClr val="000000"/>
                        </a:solidFill>
                        <a:latin typeface="Arial Regular" panose="020B0604020202090204" charset="0"/>
                        <a:ea typeface="Calibri"/>
                        <a:cs typeface="Arial Regular" panose="020B0604020202090204" charset="0"/>
                      </a:endParaRPr>
                    </a:p>
                  </a:txBody>
                  <a:tcPr marL="13017" marR="13017" marT="1301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ctr"/>
                      <a:r>
                        <a:rPr lang="en-US" sz="2000" b="0" i="0">
                          <a:solidFill>
                            <a:srgbClr val="000000"/>
                          </a:solidFill>
                          <a:latin typeface="Arial Regular" panose="020B0604020202090204" charset="0"/>
                          <a:ea typeface="Calibri"/>
                          <a:cs typeface="Arial Regular" panose="020B0604020202090204" charset="0"/>
                        </a:rPr>
                        <a:t> </a:t>
                      </a:r>
                      <a:r>
                        <a:rPr sz="2000" b="0" i="0">
                          <a:solidFill>
                            <a:srgbClr val="000000"/>
                          </a:solidFill>
                          <a:latin typeface="Arial Regular" panose="020B0604020202090204" charset="0"/>
                          <a:ea typeface="Calibri"/>
                          <a:cs typeface="Arial Regular" panose="020B0604020202090204" charset="0"/>
                        </a:rPr>
                        <a:t>Restitution of proceeds</a:t>
                      </a:r>
                      <a:r>
                        <a:rPr lang="en-US" sz="2000" b="0" i="0">
                          <a:solidFill>
                            <a:srgbClr val="000000"/>
                          </a:solidFill>
                          <a:latin typeface="Arial Regular" panose="020B0604020202090204" charset="0"/>
                          <a:ea typeface="Calibri"/>
                          <a:cs typeface="Arial Regular" panose="020B0604020202090204" charset="0"/>
                        </a:rPr>
                        <a:t> t</a:t>
                      </a:r>
                      <a:r>
                        <a:rPr sz="2000" b="0" i="0">
                          <a:solidFill>
                            <a:srgbClr val="000000"/>
                          </a:solidFill>
                          <a:latin typeface="Arial Regular" panose="020B0604020202090204" charset="0"/>
                          <a:ea typeface="Calibri"/>
                          <a:cs typeface="Arial Regular" panose="020B0604020202090204" charset="0"/>
                        </a:rPr>
                        <a:t>o victims </a:t>
                      </a:r>
                      <a:r>
                        <a:rPr lang="en-US" sz="2000" b="0" i="0">
                          <a:solidFill>
                            <a:srgbClr val="000000"/>
                          </a:solidFill>
                          <a:latin typeface="Arial Regular" panose="020B0604020202090204" charset="0"/>
                          <a:ea typeface="Calibri"/>
                          <a:cs typeface="Arial Regular" panose="020B0604020202090204" charset="0"/>
                        </a:rPr>
                        <a:t>- Section 8(8) (Also from FEO            Act, 2018). </a:t>
                      </a:r>
                      <a:endParaRPr lang="en-US" sz="2000" b="0" i="0">
                        <a:solidFill>
                          <a:srgbClr val="000000"/>
                        </a:solidFill>
                        <a:latin typeface="Arial Regular" panose="020B0604020202090204" charset="0"/>
                        <a:ea typeface="Calibri"/>
                        <a:cs typeface="Arial Regular" panose="020B0604020202090204" charset="0"/>
                      </a:endParaRPr>
                    </a:p>
                    <a:p>
                      <a:pPr algn="l" fontAlgn="ctr"/>
                      <a:endParaRPr lang="en-US" sz="2000" b="0" i="0">
                        <a:solidFill>
                          <a:srgbClr val="000000"/>
                        </a:solidFill>
                        <a:latin typeface="Arial Regular" panose="020B0604020202090204" charset="0"/>
                        <a:ea typeface="Calibri"/>
                        <a:cs typeface="Arial Regular" panose="020B0604020202090204" charset="0"/>
                      </a:endParaRPr>
                    </a:p>
                    <a:p>
                      <a:pPr algn="l" fontAlgn="ctr"/>
                      <a:r>
                        <a:rPr lang="en-US" sz="2000" b="0" i="0">
                          <a:solidFill>
                            <a:srgbClr val="000000"/>
                          </a:solidFill>
                          <a:latin typeface="Arial Regular" panose="020B0604020202090204" charset="0"/>
                          <a:ea typeface="Calibri"/>
                          <a:cs typeface="Arial Regular" panose="020B0604020202090204" charset="0"/>
                        </a:rPr>
                        <a:t> Restore to the claiminant who has legitimate interest and has suffered loss due to the money laundering activity. </a:t>
                      </a:r>
                      <a:endParaRPr lang="en-US" sz="2000" b="0" i="0">
                        <a:solidFill>
                          <a:srgbClr val="000000"/>
                        </a:solidFill>
                        <a:latin typeface="Arial Regular" panose="020B0604020202090204" charset="0"/>
                        <a:ea typeface="Calibri"/>
                        <a:cs typeface="Arial Regular" panose="020B0604020202090204" charset="0"/>
                      </a:endParaRPr>
                    </a:p>
                  </a:txBody>
                  <a:tcPr marL="13017" marR="13017" marT="1301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ctr"/>
                      <a:r>
                        <a:rPr sz="2000" b="0" i="0">
                          <a:solidFill>
                            <a:srgbClr val="000000"/>
                          </a:solidFill>
                          <a:latin typeface="Arial Regular" panose="020B0604020202090204" charset="0"/>
                          <a:ea typeface="Calibri"/>
                          <a:cs typeface="Arial Regular" panose="020B0604020202090204" charset="0"/>
                        </a:rPr>
                        <a:t>30</a:t>
                      </a:r>
                      <a:r>
                        <a:rPr lang="en-US" sz="2000" b="0" i="0">
                          <a:solidFill>
                            <a:srgbClr val="000000"/>
                          </a:solidFill>
                          <a:latin typeface="Arial Regular" panose="020B0604020202090204" charset="0"/>
                          <a:ea typeface="Calibri"/>
                          <a:cs typeface="Arial Regular" panose="020B0604020202090204" charset="0"/>
                        </a:rPr>
                        <a:t>,</a:t>
                      </a:r>
                      <a:r>
                        <a:rPr sz="2000" b="0" i="0">
                          <a:solidFill>
                            <a:srgbClr val="000000"/>
                          </a:solidFill>
                          <a:latin typeface="Arial Regular" panose="020B0604020202090204" charset="0"/>
                          <a:ea typeface="Calibri"/>
                          <a:cs typeface="Arial Regular" panose="020B0604020202090204" charset="0"/>
                        </a:rPr>
                        <a:t>482</a:t>
                      </a:r>
                      <a:endParaRPr sz="2000" b="0" i="0">
                        <a:solidFill>
                          <a:srgbClr val="000000"/>
                        </a:solidFill>
                        <a:latin typeface="Arial Regular" panose="020B0604020202090204" charset="0"/>
                        <a:ea typeface="Calibri"/>
                        <a:cs typeface="Arial Regular" panose="020B0604020202090204" charset="0"/>
                      </a:endParaRPr>
                    </a:p>
                  </a:txBody>
                  <a:tcPr marL="13017" marR="13017" marT="13017"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pPr algn="ctr"/>
            <a:br>
              <a:rPr lang="en-US"/>
            </a:br>
            <a:br>
              <a:rPr lang="en-US"/>
            </a:br>
            <a:br>
              <a:rPr lang="en-US"/>
            </a:br>
            <a:br>
              <a:rPr lang="en-US"/>
            </a:br>
            <a:br>
              <a:rPr lang="en-US"/>
            </a:br>
            <a:br>
              <a:rPr lang="en-US"/>
            </a:br>
            <a:br>
              <a:rPr lang="en-US"/>
            </a:br>
            <a:br>
              <a:rPr lang="en-US"/>
            </a:br>
            <a:r>
              <a:rPr lang="en-US" sz="5300" b="1" u="sng" dirty="0">
                <a:solidFill>
                  <a:schemeClr val="accent1">
                    <a:lumMod val="50000"/>
                  </a:schemeClr>
                </a:solidFill>
                <a:latin typeface="Arial Bold" panose="020B0604020202090204" charset="0"/>
                <a:cs typeface="Arial Bold" panose="020B0604020202090204" charset="0"/>
              </a:rPr>
              <a:t>Attachment in Corruption cases</a:t>
            </a:r>
            <a:r>
              <a:rPr lang="en-US" sz="5300"/>
              <a:t> </a:t>
            </a:r>
            <a:endParaRPr lang="en-US" sz="5300"/>
          </a:p>
        </p:txBody>
      </p:sp>
    </p:spTree>
  </p:cSld>
  <p:clrMapOvr>
    <a:masterClrMapping/>
  </p:clrMapOvr>
</p:sld>
</file>

<file path=ppt/tags/tag1.xml><?xml version="1.0" encoding="utf-8"?>
<p:tagLst xmlns:p="http://schemas.openxmlformats.org/presentationml/2006/main">
  <p:tag name="KSO_WM_SLIDE_MODEL_TYPE" val="cover"/>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12555</Words>
  <Application>WPS Writer</Application>
  <PresentationFormat>Widescreen</PresentationFormat>
  <Paragraphs>382</Paragraphs>
  <Slides>37</Slides>
  <Notes>1</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37</vt:i4>
      </vt:variant>
    </vt:vector>
  </HeadingPairs>
  <TitlesOfParts>
    <vt:vector size="53" baseType="lpstr">
      <vt:lpstr>Arial</vt:lpstr>
      <vt:lpstr>SimSun</vt:lpstr>
      <vt:lpstr>Wingdings</vt:lpstr>
      <vt:lpstr>Arial Bold</vt:lpstr>
      <vt:lpstr>Arial Regular</vt:lpstr>
      <vt:lpstr>Arial Italic</vt:lpstr>
      <vt:lpstr>Calibri</vt:lpstr>
      <vt:lpstr>Helvetica Neue</vt:lpstr>
      <vt:lpstr>Microsoft YaHei</vt:lpstr>
      <vt:lpstr>汉仪旗黑</vt:lpstr>
      <vt:lpstr>Arial Unicode MS</vt:lpstr>
      <vt:lpstr>Calibri Light</vt:lpstr>
      <vt:lpstr>SimSun</vt:lpstr>
      <vt:lpstr>宋体-简</vt:lpstr>
      <vt:lpstr>Calibri</vt:lpstr>
      <vt:lpstr>Office Theme</vt:lpstr>
      <vt:lpstr>Combating ML and Evolving Role of CAs  </vt:lpstr>
      <vt:lpstr>What is PMLA</vt:lpstr>
      <vt:lpstr>Applicability of PMLA (Section 1)</vt:lpstr>
      <vt:lpstr>Exexutive Preparedness</vt:lpstr>
      <vt:lpstr>Objectives of Prevention of Money Laundering </vt:lpstr>
      <vt:lpstr>Directorate of Enforcement (ED) - Under MOF </vt:lpstr>
      <vt:lpstr>Organization set up</vt:lpstr>
      <vt:lpstr>As per the Annual Report of Enforcement Directorate till 31.03.2025</vt:lpstr>
      <vt:lpstr>        Attachment in Corruption cases </vt:lpstr>
      <vt:lpstr>Govt. official case in Bihar </vt:lpstr>
      <vt:lpstr>MUDA case</vt:lpstr>
      <vt:lpstr>PowerPoint 演示文稿</vt:lpstr>
      <vt:lpstr>SRS Group Case</vt:lpstr>
      <vt:lpstr>Rose Valley Chit Fund scam</vt:lpstr>
      <vt:lpstr>Gitanjali Gems Fraud </vt:lpstr>
      <vt:lpstr>Proceeds of Crime - Section 2(1)(u) </vt:lpstr>
      <vt:lpstr>Offence of Money Laundering - Section 3</vt:lpstr>
      <vt:lpstr>Schedule Offence - Section 2(y)</vt:lpstr>
      <vt:lpstr>Punishment of Money Laundering - Section 4</vt:lpstr>
      <vt:lpstr>Financial Action Task Force - FATF </vt:lpstr>
      <vt:lpstr>Mutual Evaluation Process - MEP</vt:lpstr>
      <vt:lpstr>Shortcoming in the FATF Report</vt:lpstr>
      <vt:lpstr>Reporting entity - Section 2(1)(wa)</vt:lpstr>
      <vt:lpstr>Obligation of Reporting entity - Sec 11A to 15</vt:lpstr>
      <vt:lpstr>Notification no. 3rd May 2023. </vt:lpstr>
      <vt:lpstr>Section 350 - Revised Code of ethics </vt:lpstr>
      <vt:lpstr>PMLA (Maintenance of Records Rules), 2005</vt:lpstr>
      <vt:lpstr>How to file the SFT/STR/CTR</vt:lpstr>
      <vt:lpstr>DNFBP Supervision</vt:lpstr>
      <vt:lpstr>What does FIU- INDIA need to do</vt:lpstr>
      <vt:lpstr>Interplay of PMLA with Income tax/GST</vt:lpstr>
      <vt:lpstr>PowerPoint 演示文稿</vt:lpstr>
      <vt:lpstr>PowerPoint 演示文稿</vt:lpstr>
      <vt:lpstr>PowerPoint 演示文稿</vt:lpstr>
      <vt:lpstr>PMLA Coverage in Slides. </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Disallowance of expenditure incurred in relation to income not includible in total income- Section 14 A</dc:title>
  <dc:creator>tushar</dc:creator>
  <cp:lastModifiedBy>shikhargarg</cp:lastModifiedBy>
  <cp:revision>126</cp:revision>
  <dcterms:created xsi:type="dcterms:W3CDTF">2025-12-15T16:12:30Z</dcterms:created>
  <dcterms:modified xsi:type="dcterms:W3CDTF">2025-12-15T16:12:30Z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1033-6.12.2.8699</vt:lpwstr>
  </property>
  <property fmtid="{D5CDD505-2E9C-101B-9397-08002B2CF9AE}" pid="3" name="ICV">
    <vt:lpwstr>7F38AC5E92E5E047ABEEF16858F7D3D9_43</vt:lpwstr>
  </property>
</Properties>
</file>